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703" r:id="rId2"/>
    <p:sldMasterId id="2147483719" r:id="rId3"/>
  </p:sldMasterIdLst>
  <p:notesMasterIdLst>
    <p:notesMasterId r:id="rId32"/>
  </p:notesMasterIdLst>
  <p:handoutMasterIdLst>
    <p:handoutMasterId r:id="rId33"/>
  </p:handoutMasterIdLst>
  <p:sldIdLst>
    <p:sldId id="316" r:id="rId4"/>
    <p:sldId id="335" r:id="rId5"/>
    <p:sldId id="331" r:id="rId6"/>
    <p:sldId id="332" r:id="rId7"/>
    <p:sldId id="333" r:id="rId8"/>
    <p:sldId id="334" r:id="rId9"/>
    <p:sldId id="317" r:id="rId10"/>
    <p:sldId id="319" r:id="rId11"/>
    <p:sldId id="320" r:id="rId12"/>
    <p:sldId id="315" r:id="rId13"/>
    <p:sldId id="327" r:id="rId14"/>
    <p:sldId id="328" r:id="rId15"/>
    <p:sldId id="329" r:id="rId16"/>
    <p:sldId id="330" r:id="rId17"/>
    <p:sldId id="308" r:id="rId18"/>
    <p:sldId id="336" r:id="rId19"/>
    <p:sldId id="297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285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4D647C"/>
    <a:srgbClr val="0B6D8B"/>
    <a:srgbClr val="084B60"/>
    <a:srgbClr val="042631"/>
    <a:srgbClr val="062732"/>
    <a:srgbClr val="00232E"/>
    <a:srgbClr val="003242"/>
    <a:srgbClr val="06030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9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50BB-6560-47F5-89D7-C02C41A9158B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A5219-CCB7-47B1-932E-C45451FF6C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157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0B2BB-E145-4A0F-B00F-7CD5AC907E03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CC1EF-7188-49E3-ADE1-7B8DAC852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13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8A948-9DDE-4D71-BE98-DB3674A985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54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70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985106" y="2221007"/>
            <a:ext cx="2077245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535112" y="2221007"/>
            <a:ext cx="2077245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085118" y="2221007"/>
            <a:ext cx="2077245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32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759994" y="2719388"/>
            <a:ext cx="1616870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1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317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838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27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200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735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1614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81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33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83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300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828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76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12" y="2"/>
            <a:ext cx="9244013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942975" y="762000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6257926" y="762000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6186" y="477910"/>
            <a:ext cx="2410258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11589608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9144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485231" y="1540499"/>
            <a:ext cx="1010775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812258" y="-1064600"/>
            <a:ext cx="3713082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794274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" b="506"/>
          <a:stretch/>
        </p:blipFill>
        <p:spPr>
          <a:xfrm flipV="1"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 defTabSz="514350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" y="5772150"/>
            <a:ext cx="5700713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8658226" y="5772150"/>
            <a:ext cx="485775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6" y="5995660"/>
            <a:ext cx="26955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TITLE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599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604" y="318052"/>
            <a:ext cx="1038656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81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" b="506"/>
          <a:stretch/>
        </p:blipFill>
        <p:spPr>
          <a:xfrm flipV="1"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 defTabSz="514350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1" y="5772150"/>
            <a:ext cx="5700713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8658226" y="5772150"/>
            <a:ext cx="485775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6" y="5995660"/>
            <a:ext cx="26955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TITLE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548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290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 userDrawn="1"/>
        </p:nvSpPr>
        <p:spPr>
          <a:xfrm>
            <a:off x="0" y="0"/>
            <a:ext cx="9144000" cy="685800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平行四边形 7"/>
          <p:cNvSpPr/>
          <p:nvPr userDrawn="1"/>
        </p:nvSpPr>
        <p:spPr>
          <a:xfrm rot="20778963">
            <a:off x="-485231" y="1540499"/>
            <a:ext cx="10107751" cy="3777009"/>
          </a:xfrm>
          <a:prstGeom prst="parallelogram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等腰三角形 8"/>
          <p:cNvSpPr/>
          <p:nvPr userDrawn="1"/>
        </p:nvSpPr>
        <p:spPr>
          <a:xfrm rot="11945907">
            <a:off x="812258" y="-1064600"/>
            <a:ext cx="3713082" cy="1017222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01327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85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4EA90-82C3-44DB-BF90-4715BF3C80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2019/4/1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5AEEF-0CAF-418D-B607-A44C6C9A8A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4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4EA90-82C3-44DB-BF90-4715BF3C80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2019/4/1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5AEEF-0CAF-418D-B607-A44C6C9A8A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53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4EA90-82C3-44DB-BF90-4715BF3C80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2019/4/1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5AEEF-0CAF-418D-B607-A44C6C9A8A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32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4EA90-82C3-44DB-BF90-4715BF3C80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2019/4/1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5AEEF-0CAF-418D-B607-A44C6C9A8A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48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4EA90-82C3-44DB-BF90-4715BF3C80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2019/4/1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5AEEF-0CAF-418D-B607-A44C6C9A8A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5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4EA90-82C3-44DB-BF90-4715BF3C80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2019/4/1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5AEEF-0CAF-418D-B607-A44C6C9A8A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7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4EA90-82C3-44DB-BF90-4715BF3C80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2019/4/1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5AEEF-0CAF-418D-B607-A44C6C9A8A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6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4EA90-82C3-44DB-BF90-4715BF3C80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2019/4/1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5AEEF-0CAF-418D-B607-A44C6C9A8A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1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4EA90-82C3-44DB-BF90-4715BF3C80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2019/4/1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5AEEF-0CAF-418D-B607-A44C6C9A8A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4EA90-82C3-44DB-BF90-4715BF3C80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2019/4/1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5AEEF-0CAF-418D-B607-A44C6C9A8A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2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028825"/>
            <a:ext cx="4460081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1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34EA90-82C3-44DB-BF90-4715BF3C80A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2019/4/1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5AEEF-0CAF-418D-B607-A44C6C9A8AD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5687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5133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b="9944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744644"/>
            <a:ext cx="9144000" cy="611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551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98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874425" y="2191235"/>
            <a:ext cx="1391624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7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276351" y="2187697"/>
            <a:ext cx="1176338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969544" y="2187697"/>
            <a:ext cx="1175148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691312" y="2187697"/>
            <a:ext cx="1176338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2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702470" y="3794129"/>
            <a:ext cx="2214563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232924" y="1619254"/>
            <a:ext cx="2131219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63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043434" y="2209536"/>
            <a:ext cx="3256856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42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88706" y="2143736"/>
            <a:ext cx="1118441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038089" y="3953598"/>
            <a:ext cx="1118441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987472" y="2143736"/>
            <a:ext cx="1118441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936855" y="3953598"/>
            <a:ext cx="1118441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3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64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118F7-127E-44F1-B47F-D8DA9A0A9648}" type="datetimeFigureOut">
              <a:rPr lang="zh-CN" altLang="en-US" smtClean="0"/>
              <a:pPr/>
              <a:t>2019/4/1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2BBD-B39D-442A-890F-FDCD716A53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3E88F2-D12C-4D80-86E2-09B74F119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3"/>
          <a:stretch/>
        </p:blipFill>
        <p:spPr>
          <a:xfrm>
            <a:off x="1" y="-1"/>
            <a:ext cx="9202495" cy="68580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76FB600-B767-48D5-A295-B7F28AE9EFC6}"/>
              </a:ext>
            </a:extLst>
          </p:cNvPr>
          <p:cNvSpPr/>
          <p:nvPr userDrawn="1"/>
        </p:nvSpPr>
        <p:spPr>
          <a:xfrm>
            <a:off x="1" y="-1"/>
            <a:ext cx="9183158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28097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666" r:id="rId16"/>
    <p:sldLayoutId id="2147483667" r:id="rId17"/>
    <p:sldLayoutId id="214748367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8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00" r:id="rId12"/>
    <p:sldLayoutId id="2147483701" r:id="rId13"/>
    <p:sldLayoutId id="2147483702" r:id="rId1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jp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4.jp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home.rivage.tk:8889/lab?" TargetMode="Externa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1215665" y="4394472"/>
            <a:ext cx="4073857" cy="323165"/>
          </a:xfrm>
          <a:prstGeom prst="rect">
            <a:avLst/>
          </a:prstGeom>
          <a:noFill/>
        </p:spPr>
        <p:txBody>
          <a:bodyPr wrap="square" lIns="67484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cs typeface="+mn-ea"/>
                <a:sym typeface="+mn-lt"/>
              </a:rPr>
              <a:t>组员：冯舜、黄中昱、贾昊霖、王志业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764175" y="3715027"/>
            <a:ext cx="4965928" cy="646331"/>
          </a:xfrm>
          <a:prstGeom prst="rect">
            <a:avLst/>
          </a:prstGeom>
          <a:noFill/>
        </p:spPr>
        <p:txBody>
          <a:bodyPr wrap="square" lIns="67484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cs typeface="+mn-ea"/>
                <a:sym typeface="+mn-lt"/>
              </a:rPr>
              <a:t>The Emotional Classification of Movie Review Based on Logistic Regression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45228" y="3497961"/>
            <a:ext cx="2375739" cy="129585"/>
            <a:chOff x="2726971" y="3520948"/>
            <a:chExt cx="3167652" cy="172780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endParaRPr lang="en-US" sz="1350" dirty="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468166" y="2110968"/>
            <a:ext cx="5529863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3600" spc="75" dirty="0"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latin typeface="Arial"/>
                <a:ea typeface="微软雅黑"/>
                <a:cs typeface="+mn-ea"/>
                <a:sym typeface="+mn-lt"/>
              </a:rPr>
              <a:t>基于逻辑斯蒂回归的</a:t>
            </a:r>
            <a:endParaRPr lang="en-US" altLang="zh-CN" sz="3600" spc="75" dirty="0">
              <a:solidFill>
                <a:prstClr val="white"/>
              </a:solidFill>
              <a:effectLst>
                <a:outerShdw blurRad="88900" dist="50800" dir="2700000" algn="tl" rotWithShape="0">
                  <a:prstClr val="black">
                    <a:alpha val="65000"/>
                  </a:prstClr>
                </a:outerShdw>
              </a:effectLst>
              <a:latin typeface="Arial"/>
              <a:ea typeface="微软雅黑"/>
              <a:cs typeface="+mn-ea"/>
              <a:sym typeface="+mn-lt"/>
            </a:endParaRPr>
          </a:p>
          <a:p>
            <a:pPr algn="ctr">
              <a:defRPr/>
            </a:pPr>
            <a:r>
              <a:rPr lang="zh-CN" altLang="en-US" sz="3600" spc="75" dirty="0"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latin typeface="Arial"/>
                <a:ea typeface="微软雅黑"/>
                <a:cs typeface="+mn-ea"/>
                <a:sym typeface="+mn-lt"/>
              </a:rPr>
              <a:t>影评情感分类</a:t>
            </a:r>
          </a:p>
        </p:txBody>
      </p:sp>
    </p:spTree>
    <p:extLst>
      <p:ext uri="{BB962C8B-B14F-4D97-AF65-F5344CB8AC3E}">
        <p14:creationId xmlns:p14="http://schemas.microsoft.com/office/powerpoint/2010/main" val="22958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9832" y="5384703"/>
            <a:ext cx="4860000" cy="32385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自然语言处理（</a:t>
            </a:r>
            <a:r>
              <a:rPr lang="en-US" altLang="zh-CN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NLP</a:t>
            </a:r>
            <a:r>
              <a:rPr lang="zh-CN" altLang="en-US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）和文本分析两种模型</a:t>
            </a:r>
          </a:p>
        </p:txBody>
      </p:sp>
      <p:sp>
        <p:nvSpPr>
          <p:cNvPr id="9" name="矩形 8"/>
          <p:cNvSpPr/>
          <p:nvPr/>
        </p:nvSpPr>
        <p:spPr>
          <a:xfrm>
            <a:off x="857989" y="1393130"/>
            <a:ext cx="945372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zh-CN" altLang="en-US" sz="1500" b="1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模型</a:t>
            </a:r>
          </a:p>
        </p:txBody>
      </p:sp>
      <p:sp>
        <p:nvSpPr>
          <p:cNvPr id="10" name="矩形 9"/>
          <p:cNvSpPr/>
          <p:nvPr/>
        </p:nvSpPr>
        <p:spPr>
          <a:xfrm>
            <a:off x="1575883" y="1439297"/>
            <a:ext cx="14654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Bag of Words, BOW</a:t>
            </a:r>
          </a:p>
        </p:txBody>
      </p:sp>
      <p:sp>
        <p:nvSpPr>
          <p:cNvPr id="13" name="矩形 12"/>
          <p:cNvSpPr/>
          <p:nvPr/>
        </p:nvSpPr>
        <p:spPr>
          <a:xfrm>
            <a:off x="473532" y="1409753"/>
            <a:ext cx="432000" cy="2899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462890" y="1468106"/>
            <a:ext cx="766" cy="173216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60913" y="1393130"/>
            <a:ext cx="649681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15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词袋</a:t>
            </a:r>
            <a:endParaRPr lang="en-US" altLang="zh-CN" sz="15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8" y="1798900"/>
            <a:ext cx="4286250" cy="19502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18" y="2527353"/>
            <a:ext cx="4057382" cy="271033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592589" y="2090878"/>
            <a:ext cx="945372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zh-CN" altLang="en-US" sz="1500" b="1" kern="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向量</a:t>
            </a:r>
          </a:p>
        </p:txBody>
      </p:sp>
      <p:sp>
        <p:nvSpPr>
          <p:cNvPr id="18" name="矩形 17"/>
          <p:cNvSpPr/>
          <p:nvPr/>
        </p:nvSpPr>
        <p:spPr>
          <a:xfrm>
            <a:off x="6310482" y="2137046"/>
            <a:ext cx="20714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05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Embedding, Word2Vec</a:t>
            </a:r>
          </a:p>
        </p:txBody>
      </p:sp>
      <p:sp>
        <p:nvSpPr>
          <p:cNvPr id="19" name="矩形 18"/>
          <p:cNvSpPr/>
          <p:nvPr/>
        </p:nvSpPr>
        <p:spPr>
          <a:xfrm>
            <a:off x="5208132" y="2107502"/>
            <a:ext cx="432000" cy="2899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197490" y="2165854"/>
            <a:ext cx="766" cy="173216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095515" y="2090878"/>
            <a:ext cx="649681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15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词</a:t>
            </a:r>
            <a:endParaRPr lang="en-US" altLang="zh-CN" sz="1500" b="1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9833" y="3877915"/>
            <a:ext cx="3845440" cy="549061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534924">
              <a:lnSpc>
                <a:spcPct val="13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将文本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/Query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看作是一系列词的集合。由于词很多，所以咱们就用袋子把它们装起来，简称词袋。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74465" y="4594104"/>
            <a:ext cx="3845440" cy="549061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534924">
              <a:lnSpc>
                <a:spcPct val="13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词向量技术将词转化成为稠密向量，从每个单词一维的空间到具有更低维度的连续向量空间的数学嵌入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E5BC759C-A9AC-43D1-99F5-BC9E5837E319}"/>
              </a:ext>
            </a:extLst>
          </p:cNvPr>
          <p:cNvSpPr txBox="1">
            <a:spLocks/>
          </p:cNvSpPr>
          <p:nvPr/>
        </p:nvSpPr>
        <p:spPr>
          <a:xfrm>
            <a:off x="131500" y="218263"/>
            <a:ext cx="7627583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逻辑斯蒂回归分类方法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提取特征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6FE23565-AC24-440A-AD4D-306380417365}"/>
              </a:ext>
            </a:extLst>
          </p:cNvPr>
          <p:cNvSpPr txBox="1">
            <a:spLocks/>
          </p:cNvSpPr>
          <p:nvPr/>
        </p:nvSpPr>
        <p:spPr>
          <a:xfrm>
            <a:off x="2647026" y="897979"/>
            <a:ext cx="7627583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把“段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词”变成“数</a:t>
            </a:r>
            <a:r>
              <a:rPr lang="en-US" altLang="zh-C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向量”</a:t>
            </a:r>
          </a:p>
        </p:txBody>
      </p:sp>
    </p:spTree>
  </p:cSld>
  <p:clrMapOvr>
    <a:masterClrMapping/>
  </p:clrMapOvr>
  <p:transition spd="slow">
    <p:newsfla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2" y="1264876"/>
            <a:ext cx="6976148" cy="3174148"/>
          </a:xfrm>
          <a:prstGeom prst="rect">
            <a:avLst/>
          </a:prstGeom>
        </p:spPr>
      </p:pic>
      <p:sp>
        <p:nvSpPr>
          <p:cNvPr id="25" name="标题 1">
            <a:extLst>
              <a:ext uri="{FF2B5EF4-FFF2-40B4-BE49-F238E27FC236}">
                <a16:creationId xmlns:a16="http://schemas.microsoft.com/office/drawing/2014/main" id="{E5BC759C-A9AC-43D1-99F5-BC9E5837E319}"/>
              </a:ext>
            </a:extLst>
          </p:cNvPr>
          <p:cNvSpPr txBox="1">
            <a:spLocks/>
          </p:cNvSpPr>
          <p:nvPr/>
        </p:nvSpPr>
        <p:spPr>
          <a:xfrm>
            <a:off x="131500" y="218263"/>
            <a:ext cx="7627583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提取特征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词袋模型</a:t>
            </a: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8677394A-7EC8-406E-8FA3-FEA802CEE4DA}"/>
              </a:ext>
            </a:extLst>
          </p:cNvPr>
          <p:cNvSpPr txBox="1">
            <a:spLocks/>
          </p:cNvSpPr>
          <p:nvPr/>
        </p:nvSpPr>
        <p:spPr>
          <a:xfrm>
            <a:off x="356587" y="4972829"/>
            <a:ext cx="8600982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缺陷：特征数量超大（等于词汇表大小）；特征矩阵太稀疏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F4FDD531-0809-416C-B003-694D4065ABB0}"/>
              </a:ext>
            </a:extLst>
          </p:cNvPr>
          <p:cNvSpPr/>
          <p:nvPr/>
        </p:nvSpPr>
        <p:spPr>
          <a:xfrm>
            <a:off x="7325983" y="2672179"/>
            <a:ext cx="619531" cy="488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2FC3B8-FC3F-46B3-9D58-612CC71B43B0}"/>
                  </a:ext>
                </a:extLst>
              </p:cNvPr>
              <p:cNvSpPr txBox="1"/>
              <p:nvPr/>
            </p:nvSpPr>
            <p:spPr>
              <a:xfrm>
                <a:off x="8172727" y="263140"/>
                <a:ext cx="683581" cy="4790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E2FC3B8-FC3F-46B3-9D58-612CC71B4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727" y="263140"/>
                <a:ext cx="683581" cy="47905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278059"/>
      </p:ext>
    </p:extLst>
  </p:cSld>
  <p:clrMapOvr>
    <a:masterClrMapping/>
  </p:clrMapOvr>
  <p:transition spd="slow">
    <p:newsfla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E5BC759C-A9AC-43D1-99F5-BC9E5837E319}"/>
              </a:ext>
            </a:extLst>
          </p:cNvPr>
          <p:cNvSpPr txBox="1">
            <a:spLocks/>
          </p:cNvSpPr>
          <p:nvPr/>
        </p:nvSpPr>
        <p:spPr>
          <a:xfrm>
            <a:off x="131500" y="218263"/>
            <a:ext cx="7627583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提取特征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词向量模型（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Word2Vec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8677394A-7EC8-406E-8FA3-FEA802CEE4DA}"/>
              </a:ext>
            </a:extLst>
          </p:cNvPr>
          <p:cNvSpPr txBox="1">
            <a:spLocks/>
          </p:cNvSpPr>
          <p:nvPr/>
        </p:nvSpPr>
        <p:spPr>
          <a:xfrm>
            <a:off x="131500" y="5304256"/>
            <a:ext cx="8600982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改进：减少了特征数量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1D56B3-1D0E-44E4-A470-19F9FC79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5" y="838558"/>
            <a:ext cx="2718361" cy="18158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82CA9F4-EEBE-41EE-883F-1F9DE919B3B7}"/>
              </a:ext>
            </a:extLst>
          </p:cNvPr>
          <p:cNvSpPr txBox="1"/>
          <p:nvPr/>
        </p:nvSpPr>
        <p:spPr>
          <a:xfrm>
            <a:off x="3761497" y="933449"/>
            <a:ext cx="5326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我们直接使用基于 </a:t>
            </a:r>
            <a:r>
              <a:rPr lang="en-US" altLang="zh-CN" dirty="0"/>
              <a:t>Google News </a:t>
            </a:r>
            <a:r>
              <a:rPr lang="zh-CN" altLang="en-US" dirty="0"/>
              <a:t>训练好的词向量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hello </a:t>
            </a:r>
            <a:r>
              <a:rPr lang="zh-CN" altLang="en-US" dirty="0"/>
              <a:t>→</a:t>
            </a:r>
            <a:r>
              <a:rPr lang="en-US" altLang="zh-CN" dirty="0"/>
              <a:t> [0.12, -0.23, …., 0.68]</a:t>
            </a:r>
          </a:p>
          <a:p>
            <a:r>
              <a:rPr lang="en-US" altLang="zh-CN" dirty="0"/>
              <a:t>queen – king = woman – man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2279BE4-412F-42BD-A247-4A4668444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65" y="2307732"/>
            <a:ext cx="6558873" cy="28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60046"/>
      </p:ext>
    </p:extLst>
  </p:cSld>
  <p:clrMapOvr>
    <a:masterClrMapping/>
  </p:clrMapOvr>
  <p:transition spd="slow">
    <p:newsfla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E5BC759C-A9AC-43D1-99F5-BC9E5837E319}"/>
              </a:ext>
            </a:extLst>
          </p:cNvPr>
          <p:cNvSpPr txBox="1">
            <a:spLocks/>
          </p:cNvSpPr>
          <p:nvPr/>
        </p:nvSpPr>
        <p:spPr>
          <a:xfrm>
            <a:off x="131500" y="218263"/>
            <a:ext cx="7627583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提取特征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词向量模型（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Word2Vec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8677394A-7EC8-406E-8FA3-FEA802CEE4DA}"/>
              </a:ext>
            </a:extLst>
          </p:cNvPr>
          <p:cNvSpPr txBox="1">
            <a:spLocks/>
          </p:cNvSpPr>
          <p:nvPr/>
        </p:nvSpPr>
        <p:spPr>
          <a:xfrm>
            <a:off x="735182" y="963076"/>
            <a:ext cx="8600982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训练方法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9A28D9-2443-4EE1-B7C2-412569869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17" y="1583371"/>
            <a:ext cx="6178070" cy="363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21"/>
      </p:ext>
    </p:extLst>
  </p:cSld>
  <p:clrMapOvr>
    <a:masterClrMapping/>
  </p:clrMapOvr>
  <p:transition spd="slow">
    <p:newsfla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E5BC759C-A9AC-43D1-99F5-BC9E5837E319}"/>
              </a:ext>
            </a:extLst>
          </p:cNvPr>
          <p:cNvSpPr txBox="1">
            <a:spLocks/>
          </p:cNvSpPr>
          <p:nvPr/>
        </p:nvSpPr>
        <p:spPr>
          <a:xfrm>
            <a:off x="131500" y="218263"/>
            <a:ext cx="7627583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提取特征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词向量模型（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Word2Vec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8677394A-7EC8-406E-8FA3-FEA802CEE4DA}"/>
              </a:ext>
            </a:extLst>
          </p:cNvPr>
          <p:cNvSpPr txBox="1">
            <a:spLocks/>
          </p:cNvSpPr>
          <p:nvPr/>
        </p:nvSpPr>
        <p:spPr>
          <a:xfrm>
            <a:off x="131500" y="5304256"/>
            <a:ext cx="8600982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改进：减少了特征数量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1D56B3-1D0E-44E4-A470-19F9FC79B1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5" y="838558"/>
            <a:ext cx="2718361" cy="18158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82CA9F4-EEBE-41EE-883F-1F9DE919B3B7}"/>
              </a:ext>
            </a:extLst>
          </p:cNvPr>
          <p:cNvSpPr txBox="1"/>
          <p:nvPr/>
        </p:nvSpPr>
        <p:spPr>
          <a:xfrm>
            <a:off x="3761497" y="933449"/>
            <a:ext cx="5326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我们直接使用基于 </a:t>
            </a:r>
            <a:r>
              <a:rPr lang="en-US" altLang="zh-CN" dirty="0"/>
              <a:t>Google News </a:t>
            </a:r>
            <a:r>
              <a:rPr lang="zh-CN" altLang="en-US" dirty="0"/>
              <a:t>训练好的词向量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hello </a:t>
            </a:r>
            <a:r>
              <a:rPr lang="zh-CN" altLang="en-US" dirty="0"/>
              <a:t>→</a:t>
            </a:r>
            <a:r>
              <a:rPr lang="en-US" altLang="zh-CN" dirty="0"/>
              <a:t> [0.12, -0.23, …., 0.68]</a:t>
            </a:r>
          </a:p>
          <a:p>
            <a:r>
              <a:rPr lang="en-US" altLang="zh-CN" dirty="0"/>
              <a:t>queen – king = woman – man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1713AC-637E-4560-BBD5-BDCEB44FD67C}"/>
              </a:ext>
            </a:extLst>
          </p:cNvPr>
          <p:cNvSpPr txBox="1"/>
          <p:nvPr/>
        </p:nvSpPr>
        <p:spPr>
          <a:xfrm>
            <a:off x="1533465" y="3274718"/>
            <a:ext cx="6304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整段的向量 </a:t>
            </a:r>
            <a:r>
              <a:rPr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Σ</a:t>
            </a:r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所有词的向量</a:t>
            </a:r>
            <a:r>
              <a:rPr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词的数量</a:t>
            </a:r>
            <a:endParaRPr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（词序被忽略！）</a:t>
            </a:r>
            <a:endParaRPr lang="en-US" altLang="zh-C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856884"/>
      </p:ext>
    </p:extLst>
  </p:cSld>
  <p:clrMapOvr>
    <a:masterClrMapping/>
  </p:clrMapOvr>
  <p:transition spd="slow">
    <p:newsfla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-1"/>
            <a:ext cx="9144000" cy="7137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5" name="矩形 4"/>
          <p:cNvSpPr/>
          <p:nvPr/>
        </p:nvSpPr>
        <p:spPr>
          <a:xfrm>
            <a:off x="6223366" y="1994146"/>
            <a:ext cx="2209980" cy="5143500"/>
          </a:xfrm>
          <a:prstGeom prst="rect">
            <a:avLst/>
          </a:prstGeom>
          <a:solidFill>
            <a:srgbClr val="00B0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6223366" y="4416220"/>
            <a:ext cx="21664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</a:t>
            </a:r>
            <a:r>
              <a:rPr lang="en-US" altLang="zh-CN" sz="3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</a:t>
            </a:r>
            <a:endParaRPr lang="en-US" altLang="zh-CN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</a:p>
          <a:p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Doc2</a:t>
            </a:r>
            <a:r>
              <a:rPr lang="en-US" altLang="zh-CN" sz="3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77" y="1000978"/>
            <a:ext cx="3929200" cy="2310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3" y="3874771"/>
            <a:ext cx="4565044" cy="1583252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1723122" y="5243297"/>
            <a:ext cx="325383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DM                                                          DBOW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027" y="3258004"/>
            <a:ext cx="5500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Word2Vec Structure for CBOW and Skip-gram.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Releasing from 《</a:t>
            </a:r>
            <a:r>
              <a:rPr lang="en-US" altLang="zh-CN" sz="1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Efficient Estimation of Word Representations in Vector Space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endParaRPr lang="zh-CN" altLang="en-US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6027" y="5431971"/>
            <a:ext cx="5500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Doc2Vec Structure for CBOW and Skip-gram.</a:t>
            </a:r>
          </a:p>
          <a:p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Releasing from 《</a:t>
            </a:r>
            <a:r>
              <a:rPr lang="en-US" altLang="zh-CN" sz="1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Distributed Representations of Sentences and Documents</a:t>
            </a:r>
            <a:r>
              <a:rPr lang="en-US" altLang="zh-CN" sz="1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endParaRPr lang="zh-CN" altLang="en-US" sz="1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D8FB9D4-01DA-4470-AB2C-55E3E0248754}"/>
              </a:ext>
            </a:extLst>
          </p:cNvPr>
          <p:cNvSpPr txBox="1">
            <a:spLocks/>
          </p:cNvSpPr>
          <p:nvPr/>
        </p:nvSpPr>
        <p:spPr>
          <a:xfrm>
            <a:off x="4888777" y="207553"/>
            <a:ext cx="3798468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新的方法：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Doc2Vec</a:t>
            </a:r>
            <a:endParaRPr lang="zh-CN" alt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DD430B8-5DDC-4AC5-9527-4FA6D58D00F8}"/>
              </a:ext>
            </a:extLst>
          </p:cNvPr>
          <p:cNvSpPr txBox="1">
            <a:spLocks/>
          </p:cNvSpPr>
          <p:nvPr/>
        </p:nvSpPr>
        <p:spPr>
          <a:xfrm>
            <a:off x="5283341" y="839665"/>
            <a:ext cx="4046475" cy="6101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可以直接将整段映射为一个向量</a:t>
            </a:r>
            <a:r>
              <a:rPr lang="en-US" altLang="zh-CN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(Paragraph Vector)</a:t>
            </a:r>
            <a:r>
              <a:rPr lang="zh-CN" alt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，考虑了词序</a:t>
            </a:r>
          </a:p>
        </p:txBody>
      </p:sp>
    </p:spTree>
    <p:extLst>
      <p:ext uri="{BB962C8B-B14F-4D97-AF65-F5344CB8AC3E}">
        <p14:creationId xmlns:p14="http://schemas.microsoft.com/office/powerpoint/2010/main" val="2629724048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00287" y="857250"/>
            <a:ext cx="68437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" name="组合 3"/>
          <p:cNvGrpSpPr/>
          <p:nvPr/>
        </p:nvGrpSpPr>
        <p:grpSpPr>
          <a:xfrm>
            <a:off x="1907380" y="1280711"/>
            <a:ext cx="959714" cy="1110887"/>
            <a:chOff x="2543174" y="564615"/>
            <a:chExt cx="1279618" cy="1481182"/>
          </a:xfrm>
        </p:grpSpPr>
        <p:sp>
          <p:nvSpPr>
            <p:cNvPr id="5" name="矩形 4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"/>
          <p:cNvGrpSpPr/>
          <p:nvPr/>
        </p:nvGrpSpPr>
        <p:grpSpPr>
          <a:xfrm>
            <a:off x="1018178" y="2769856"/>
            <a:ext cx="1321035" cy="1179439"/>
            <a:chOff x="1357570" y="2550141"/>
            <a:chExt cx="1761380" cy="1572585"/>
          </a:xfrm>
        </p:grpSpPr>
        <p:sp>
          <p:nvSpPr>
            <p:cNvPr id="9" name="矩形 8"/>
            <p:cNvSpPr/>
            <p:nvPr/>
          </p:nvSpPr>
          <p:spPr>
            <a:xfrm rot="2705224">
              <a:off x="1546366" y="2550142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 rot="2705224">
              <a:off x="1357570" y="2550141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2705224">
              <a:off x="1451968" y="2550142"/>
              <a:ext cx="1572584" cy="1572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9" y="2646850"/>
            <a:ext cx="2351594" cy="130644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9654" y="200088"/>
            <a:ext cx="2638523" cy="1026434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Visualization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 Results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9841" y="1370068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1</a:t>
            </a:r>
            <a:endParaRPr lang="zh-CN" altLang="en-US" sz="5400" b="1" dirty="0"/>
          </a:p>
        </p:txBody>
      </p:sp>
      <p:sp>
        <p:nvSpPr>
          <p:cNvPr id="17" name="矩形 16"/>
          <p:cNvSpPr/>
          <p:nvPr/>
        </p:nvSpPr>
        <p:spPr>
          <a:xfrm>
            <a:off x="228571" y="4842064"/>
            <a:ext cx="2638523" cy="382796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Bag of Words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828386" y="897973"/>
            <a:ext cx="2680163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Bag Of Words -</a:t>
            </a:r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Confusion </a:t>
            </a:r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Matrix</a:t>
            </a:r>
            <a:endParaRPr lang="zh-CN" altLang="en-US" sz="27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  <a:ea typeface="微软雅黑" panose="020B0503020204020204" pitchFamily="34" charset="-122"/>
              <a:cs typeface="微软雅黑"/>
            </a:endParaRPr>
          </a:p>
        </p:txBody>
      </p:sp>
      <p:graphicFrame>
        <p:nvGraphicFramePr>
          <p:cNvPr id="70" name="表格 69"/>
          <p:cNvGraphicFramePr>
            <a:graphicFrameLocks noGrp="1"/>
          </p:cNvGraphicFramePr>
          <p:nvPr>
            <p:extLst/>
          </p:nvPr>
        </p:nvGraphicFramePr>
        <p:xfrm>
          <a:off x="2552329" y="2550709"/>
          <a:ext cx="2025000" cy="20250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67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itchFamily="34" charset="-122"/>
                          <a:ea typeface="微软雅黑" pitchFamily="34" charset="-122"/>
                        </a:rPr>
                        <a:t>Attr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Pos</a:t>
                      </a:r>
                      <a:endParaRPr lang="en-US" altLang="zh-CN" sz="14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rgbClr val="7030A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Neg</a:t>
                      </a:r>
                      <a:endParaRPr lang="zh-CN" altLang="en-US" sz="1400" dirty="0">
                        <a:solidFill>
                          <a:srgbClr val="7030A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Pos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TP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FP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>
                          <a:solidFill>
                            <a:srgbClr val="7030A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Neg</a:t>
                      </a:r>
                      <a:endParaRPr lang="zh-CN" altLang="en-US" sz="1400" b="1" dirty="0">
                        <a:solidFill>
                          <a:srgbClr val="7030A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FN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TN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3E1D2EEB-8BF8-4D4D-8873-8FADE4225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97" y="1862026"/>
            <a:ext cx="4371335" cy="367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767126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00287" y="857250"/>
            <a:ext cx="68437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" name="组合 3"/>
          <p:cNvGrpSpPr/>
          <p:nvPr/>
        </p:nvGrpSpPr>
        <p:grpSpPr>
          <a:xfrm>
            <a:off x="1907380" y="1280711"/>
            <a:ext cx="959714" cy="1110887"/>
            <a:chOff x="2543174" y="564615"/>
            <a:chExt cx="1279618" cy="1481182"/>
          </a:xfrm>
        </p:grpSpPr>
        <p:sp>
          <p:nvSpPr>
            <p:cNvPr id="5" name="矩形 4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"/>
          <p:cNvGrpSpPr/>
          <p:nvPr/>
        </p:nvGrpSpPr>
        <p:grpSpPr>
          <a:xfrm>
            <a:off x="1018178" y="2769856"/>
            <a:ext cx="1321035" cy="1179439"/>
            <a:chOff x="1357570" y="2550141"/>
            <a:chExt cx="1761380" cy="1572585"/>
          </a:xfrm>
        </p:grpSpPr>
        <p:sp>
          <p:nvSpPr>
            <p:cNvPr id="9" name="矩形 8"/>
            <p:cNvSpPr/>
            <p:nvPr/>
          </p:nvSpPr>
          <p:spPr>
            <a:xfrm rot="2705224">
              <a:off x="1546366" y="2550142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 rot="2705224">
              <a:off x="1357570" y="2550141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2705224">
              <a:off x="1451968" y="2550142"/>
              <a:ext cx="1572584" cy="1572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9" y="2646850"/>
            <a:ext cx="2351594" cy="130644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5692" y="1266686"/>
            <a:ext cx="2638523" cy="1026434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Visualization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 Results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9841" y="1370068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1</a:t>
            </a:r>
            <a:endParaRPr lang="zh-CN" altLang="en-US" sz="5400" b="1" dirty="0"/>
          </a:p>
        </p:txBody>
      </p:sp>
      <p:sp>
        <p:nvSpPr>
          <p:cNvPr id="23" name="矩形 22"/>
          <p:cNvSpPr/>
          <p:nvPr/>
        </p:nvSpPr>
        <p:spPr>
          <a:xfrm>
            <a:off x="228571" y="4842064"/>
            <a:ext cx="2638523" cy="382796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Bag of Words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28384" y="897973"/>
            <a:ext cx="4392111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Bag Of Words – </a:t>
            </a:r>
          </a:p>
          <a:p>
            <a:pPr lvl="0"/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Receiver </a:t>
            </a:r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Operating</a:t>
            </a:r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 Characteristic</a:t>
            </a:r>
            <a:endParaRPr lang="zh-CN" altLang="en-US" sz="27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  <a:ea typeface="微软雅黑" panose="020B0503020204020204" pitchFamily="34" charset="-122"/>
              <a:cs typeface="微软雅黑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905963" y="4285365"/>
            <a:ext cx="1080000" cy="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904563" y="3205365"/>
            <a:ext cx="0" cy="1080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4"/>
          <p:cNvSpPr txBox="1"/>
          <p:nvPr/>
        </p:nvSpPr>
        <p:spPr>
          <a:xfrm>
            <a:off x="2602790" y="4268693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083469"/>
              </p:ext>
            </p:extLst>
          </p:nvPr>
        </p:nvGraphicFramePr>
        <p:xfrm>
          <a:off x="2929198" y="2855869"/>
          <a:ext cx="901930" cy="349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Equation" r:id="rId4" imgW="1015920" imgH="393480" progId="Equation.DSMT4">
                  <p:embed/>
                </p:oleObj>
              </mc:Choice>
              <mc:Fallback>
                <p:oleObj name="Equation" r:id="rId4" imgW="10159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9198" y="2855869"/>
                        <a:ext cx="901930" cy="349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713470"/>
              </p:ext>
            </p:extLst>
          </p:nvPr>
        </p:nvGraphicFramePr>
        <p:xfrm>
          <a:off x="3608785" y="4418412"/>
          <a:ext cx="923925" cy="350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Equation" r:id="rId6" imgW="1041120" imgH="393480" progId="Equation.DSMT4">
                  <p:embed/>
                </p:oleObj>
              </mc:Choice>
              <mc:Fallback>
                <p:oleObj name="Equation" r:id="rId6" imgW="1041120" imgH="39348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8785" y="4418412"/>
                        <a:ext cx="923925" cy="350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05" name="Picture 81">
            <a:extLst>
              <a:ext uri="{FF2B5EF4-FFF2-40B4-BE49-F238E27FC236}">
                <a16:creationId xmlns:a16="http://schemas.microsoft.com/office/drawing/2014/main" id="{C23E9D68-152C-4F9A-A581-4F48D6B92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120" y="1811518"/>
            <a:ext cx="4183031" cy="409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7805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00287" y="857250"/>
            <a:ext cx="68437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" name="组合 3"/>
          <p:cNvGrpSpPr/>
          <p:nvPr/>
        </p:nvGrpSpPr>
        <p:grpSpPr>
          <a:xfrm>
            <a:off x="1907380" y="1280711"/>
            <a:ext cx="959714" cy="1110887"/>
            <a:chOff x="2543174" y="564615"/>
            <a:chExt cx="1279618" cy="1481182"/>
          </a:xfrm>
        </p:grpSpPr>
        <p:sp>
          <p:nvSpPr>
            <p:cNvPr id="5" name="矩形 4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"/>
          <p:cNvGrpSpPr/>
          <p:nvPr/>
        </p:nvGrpSpPr>
        <p:grpSpPr>
          <a:xfrm>
            <a:off x="1018178" y="2769856"/>
            <a:ext cx="1321035" cy="1179439"/>
            <a:chOff x="1357570" y="2550141"/>
            <a:chExt cx="1761380" cy="1572585"/>
          </a:xfrm>
        </p:grpSpPr>
        <p:sp>
          <p:nvSpPr>
            <p:cNvPr id="9" name="矩形 8"/>
            <p:cNvSpPr/>
            <p:nvPr/>
          </p:nvSpPr>
          <p:spPr>
            <a:xfrm rot="2705224">
              <a:off x="1546366" y="2550142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 rot="2705224">
              <a:off x="1357570" y="2550141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2705224">
              <a:off x="1451968" y="2550142"/>
              <a:ext cx="1572584" cy="1572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9" y="2646850"/>
            <a:ext cx="2351594" cy="130644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5692" y="1266686"/>
            <a:ext cx="2638523" cy="1026434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Visualization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 Results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9841" y="1370068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1</a:t>
            </a:r>
            <a:endParaRPr lang="zh-CN" altLang="en-US" sz="5400" b="1" dirty="0"/>
          </a:p>
        </p:txBody>
      </p:sp>
      <p:sp>
        <p:nvSpPr>
          <p:cNvPr id="23" name="矩形 22"/>
          <p:cNvSpPr/>
          <p:nvPr/>
        </p:nvSpPr>
        <p:spPr>
          <a:xfrm>
            <a:off x="228571" y="4842064"/>
            <a:ext cx="2638523" cy="382796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Bag of Words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28384" y="897973"/>
            <a:ext cx="4392111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Bag Of Words – </a:t>
            </a:r>
          </a:p>
          <a:p>
            <a:pPr lvl="0"/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Scatter</a:t>
            </a:r>
            <a:endParaRPr lang="zh-CN" altLang="en-US" sz="27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C05EA4-0122-43CA-A395-0B0D81EC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71" y="1679031"/>
            <a:ext cx="4510691" cy="432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05668"/>
      </p:ext>
    </p:extLst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5410" y="88777"/>
            <a:ext cx="9028591" cy="662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矩形 23"/>
          <p:cNvSpPr/>
          <p:nvPr/>
        </p:nvSpPr>
        <p:spPr>
          <a:xfrm>
            <a:off x="271615" y="146482"/>
            <a:ext cx="4392111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Bag Of Words – </a:t>
            </a:r>
          </a:p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Best features &amp; Word Cloud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4087D8-729C-4581-AAF6-F9FFB79BB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5" y="1725592"/>
            <a:ext cx="8913180" cy="340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396506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E5BC759C-A9AC-43D1-99F5-BC9E5837E319}"/>
              </a:ext>
            </a:extLst>
          </p:cNvPr>
          <p:cNvSpPr txBox="1">
            <a:spLocks/>
          </p:cNvSpPr>
          <p:nvPr/>
        </p:nvSpPr>
        <p:spPr>
          <a:xfrm>
            <a:off x="131500" y="218263"/>
            <a:ext cx="7627583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大纲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136407A-6D95-4385-ABF0-FAC385DA4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675" y="5995660"/>
            <a:ext cx="3832101" cy="431800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基于逻辑斯蒂回归的影评情感分类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5F7668-45EA-452D-B5F6-FA01EDD3DC93}"/>
              </a:ext>
            </a:extLst>
          </p:cNvPr>
          <p:cNvSpPr/>
          <p:nvPr/>
        </p:nvSpPr>
        <p:spPr>
          <a:xfrm>
            <a:off x="677756" y="1269907"/>
            <a:ext cx="76275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简介</a:t>
            </a: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我们的探索</a:t>
            </a: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基于</a:t>
            </a: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ID3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算法和决策树的分类</a:t>
            </a: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逻辑斯蒂回归方法</a:t>
            </a:r>
          </a:p>
        </p:txBody>
      </p:sp>
    </p:spTree>
    <p:extLst>
      <p:ext uri="{BB962C8B-B14F-4D97-AF65-F5344CB8AC3E}">
        <p14:creationId xmlns:p14="http://schemas.microsoft.com/office/powerpoint/2010/main" val="3437428932"/>
      </p:ext>
    </p:extLst>
  </p:cSld>
  <p:clrMapOvr>
    <a:masterClrMapping/>
  </p:clrMapOvr>
  <p:transition spd="slow">
    <p:newsfla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5410" y="88777"/>
            <a:ext cx="9028591" cy="662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矩形 23"/>
          <p:cNvSpPr/>
          <p:nvPr/>
        </p:nvSpPr>
        <p:spPr>
          <a:xfrm>
            <a:off x="271615" y="146482"/>
            <a:ext cx="4392111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Bag Of Words – </a:t>
            </a:r>
          </a:p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Best features &amp; Word Cloud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10D7942-B446-43B4-9314-01ACB05A7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798" y="1735638"/>
            <a:ext cx="4823524" cy="390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BC594E0-DEC7-427D-8681-3EF08AB1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9" y="1668506"/>
            <a:ext cx="4989205" cy="40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892786"/>
      </p:ext>
    </p:extLst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00287" y="857250"/>
            <a:ext cx="68437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" name="组合 3"/>
          <p:cNvGrpSpPr/>
          <p:nvPr/>
        </p:nvGrpSpPr>
        <p:grpSpPr>
          <a:xfrm>
            <a:off x="1907380" y="1280711"/>
            <a:ext cx="959714" cy="1110887"/>
            <a:chOff x="2543174" y="564615"/>
            <a:chExt cx="1279618" cy="1481182"/>
          </a:xfrm>
        </p:grpSpPr>
        <p:sp>
          <p:nvSpPr>
            <p:cNvPr id="5" name="矩形 4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"/>
          <p:cNvGrpSpPr/>
          <p:nvPr/>
        </p:nvGrpSpPr>
        <p:grpSpPr>
          <a:xfrm>
            <a:off x="1018178" y="2769856"/>
            <a:ext cx="1321035" cy="1179439"/>
            <a:chOff x="1357570" y="2550141"/>
            <a:chExt cx="1761380" cy="1572585"/>
          </a:xfrm>
        </p:grpSpPr>
        <p:sp>
          <p:nvSpPr>
            <p:cNvPr id="9" name="矩形 8"/>
            <p:cNvSpPr/>
            <p:nvPr/>
          </p:nvSpPr>
          <p:spPr>
            <a:xfrm rot="2705224">
              <a:off x="1546366" y="2550142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 rot="2705224">
              <a:off x="1357570" y="2550141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2705224">
              <a:off x="1451968" y="2550142"/>
              <a:ext cx="1572584" cy="1572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9" y="2646850"/>
            <a:ext cx="2351594" cy="130644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9654" y="200088"/>
            <a:ext cx="2638523" cy="1026434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Visualization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 Results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9841" y="1370068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2</a:t>
            </a:r>
            <a:endParaRPr lang="zh-CN" altLang="en-US" sz="5400" b="1" dirty="0"/>
          </a:p>
        </p:txBody>
      </p:sp>
      <p:sp>
        <p:nvSpPr>
          <p:cNvPr id="17" name="矩形 16"/>
          <p:cNvSpPr/>
          <p:nvPr/>
        </p:nvSpPr>
        <p:spPr>
          <a:xfrm>
            <a:off x="228571" y="4842064"/>
            <a:ext cx="2638523" cy="382796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Word2Vec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828386" y="897973"/>
            <a:ext cx="2680163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Word2Vec-</a:t>
            </a:r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Confusion </a:t>
            </a:r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Matrix</a:t>
            </a:r>
            <a:endParaRPr lang="zh-CN" altLang="en-US" sz="27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  <a:ea typeface="微软雅黑" panose="020B0503020204020204" pitchFamily="34" charset="-122"/>
              <a:cs typeface="微软雅黑"/>
            </a:endParaRPr>
          </a:p>
        </p:txBody>
      </p:sp>
      <p:graphicFrame>
        <p:nvGraphicFramePr>
          <p:cNvPr id="70" name="表格 69"/>
          <p:cNvGraphicFramePr>
            <a:graphicFrameLocks noGrp="1"/>
          </p:cNvGraphicFramePr>
          <p:nvPr>
            <p:extLst/>
          </p:nvPr>
        </p:nvGraphicFramePr>
        <p:xfrm>
          <a:off x="2552329" y="2550709"/>
          <a:ext cx="2025000" cy="20250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67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itchFamily="34" charset="-122"/>
                          <a:ea typeface="微软雅黑" pitchFamily="34" charset="-122"/>
                        </a:rPr>
                        <a:t>Attr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Pos</a:t>
                      </a:r>
                      <a:endParaRPr lang="en-US" altLang="zh-CN" sz="14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rgbClr val="7030A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Neg</a:t>
                      </a:r>
                      <a:endParaRPr lang="zh-CN" altLang="en-US" sz="1400" dirty="0">
                        <a:solidFill>
                          <a:srgbClr val="7030A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Pos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TP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FP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>
                          <a:solidFill>
                            <a:srgbClr val="7030A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Neg</a:t>
                      </a:r>
                      <a:endParaRPr lang="zh-CN" altLang="en-US" sz="1400" b="1" dirty="0">
                        <a:solidFill>
                          <a:srgbClr val="7030A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FN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TN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218" name="Picture 2">
            <a:extLst>
              <a:ext uri="{FF2B5EF4-FFF2-40B4-BE49-F238E27FC236}">
                <a16:creationId xmlns:a16="http://schemas.microsoft.com/office/drawing/2014/main" id="{2963954F-20FF-4231-97AE-096A49E69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149" y="1743006"/>
            <a:ext cx="4331030" cy="364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75074"/>
      </p:ext>
    </p:extLst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00287" y="857250"/>
            <a:ext cx="68437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" name="组合 3"/>
          <p:cNvGrpSpPr/>
          <p:nvPr/>
        </p:nvGrpSpPr>
        <p:grpSpPr>
          <a:xfrm>
            <a:off x="1907380" y="1280711"/>
            <a:ext cx="959714" cy="1110887"/>
            <a:chOff x="2543174" y="564615"/>
            <a:chExt cx="1279618" cy="1481182"/>
          </a:xfrm>
        </p:grpSpPr>
        <p:sp>
          <p:nvSpPr>
            <p:cNvPr id="5" name="矩形 4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"/>
          <p:cNvGrpSpPr/>
          <p:nvPr/>
        </p:nvGrpSpPr>
        <p:grpSpPr>
          <a:xfrm>
            <a:off x="1018178" y="2769856"/>
            <a:ext cx="1321035" cy="1179439"/>
            <a:chOff x="1357570" y="2550141"/>
            <a:chExt cx="1761380" cy="1572585"/>
          </a:xfrm>
        </p:grpSpPr>
        <p:sp>
          <p:nvSpPr>
            <p:cNvPr id="9" name="矩形 8"/>
            <p:cNvSpPr/>
            <p:nvPr/>
          </p:nvSpPr>
          <p:spPr>
            <a:xfrm rot="2705224">
              <a:off x="1546366" y="2550142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 rot="2705224">
              <a:off x="1357570" y="2550141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2705224">
              <a:off x="1451968" y="2550142"/>
              <a:ext cx="1572584" cy="1572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9" y="2646850"/>
            <a:ext cx="2351594" cy="130644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5692" y="1266686"/>
            <a:ext cx="2638523" cy="1026434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Visualization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 Results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9841" y="1370068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2</a:t>
            </a:r>
            <a:endParaRPr lang="zh-CN" altLang="en-US" sz="5400" b="1" dirty="0"/>
          </a:p>
        </p:txBody>
      </p:sp>
      <p:sp>
        <p:nvSpPr>
          <p:cNvPr id="23" name="矩形 22"/>
          <p:cNvSpPr/>
          <p:nvPr/>
        </p:nvSpPr>
        <p:spPr>
          <a:xfrm>
            <a:off x="228571" y="4842064"/>
            <a:ext cx="2638523" cy="382796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Word2Vec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28384" y="897973"/>
            <a:ext cx="4392111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Word2Vec – </a:t>
            </a:r>
          </a:p>
          <a:p>
            <a:pPr lvl="0"/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Receiver </a:t>
            </a:r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Operating</a:t>
            </a:r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 Characteristic</a:t>
            </a:r>
            <a:endParaRPr lang="zh-CN" altLang="en-US" sz="27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  <a:ea typeface="微软雅黑" panose="020B0503020204020204" pitchFamily="34" charset="-122"/>
              <a:cs typeface="微软雅黑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905963" y="4285365"/>
            <a:ext cx="1080000" cy="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904563" y="3205365"/>
            <a:ext cx="0" cy="1080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4"/>
          <p:cNvSpPr txBox="1"/>
          <p:nvPr/>
        </p:nvSpPr>
        <p:spPr>
          <a:xfrm>
            <a:off x="2602790" y="4268693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2929198" y="2855869"/>
          <a:ext cx="901930" cy="349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" name="Equation" r:id="rId4" imgW="1015920" imgH="393480" progId="Equation.DSMT4">
                  <p:embed/>
                </p:oleObj>
              </mc:Choice>
              <mc:Fallback>
                <p:oleObj name="Equation" r:id="rId4" imgW="1015920" imgH="39348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9198" y="2855869"/>
                        <a:ext cx="901930" cy="349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/>
          </p:nvPr>
        </p:nvGraphicFramePr>
        <p:xfrm>
          <a:off x="3608785" y="4418412"/>
          <a:ext cx="923925" cy="350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1" name="Equation" r:id="rId6" imgW="1041120" imgH="393480" progId="Equation.DSMT4">
                  <p:embed/>
                </p:oleObj>
              </mc:Choice>
              <mc:Fallback>
                <p:oleObj name="Equation" r:id="rId6" imgW="1041120" imgH="393480" progId="Equation.DSMT4">
                  <p:embed/>
                  <p:pic>
                    <p:nvPicPr>
                      <p:cNvPr id="36" name="对象 3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8785" y="4418412"/>
                        <a:ext cx="923925" cy="350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97" name="Picture 29">
            <a:extLst>
              <a:ext uri="{FF2B5EF4-FFF2-40B4-BE49-F238E27FC236}">
                <a16:creationId xmlns:a16="http://schemas.microsoft.com/office/drawing/2014/main" id="{9E209CB5-4ACA-435A-AD6C-CC75598B3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28" y="1768444"/>
            <a:ext cx="4173489" cy="408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330454"/>
      </p:ext>
    </p:extLst>
  </p:cSld>
  <p:clrMapOvr>
    <a:masterClrMapping/>
  </p:clrMapOvr>
  <p:transition spd="slow">
    <p:push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00287" y="857250"/>
            <a:ext cx="68437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" name="组合 3"/>
          <p:cNvGrpSpPr/>
          <p:nvPr/>
        </p:nvGrpSpPr>
        <p:grpSpPr>
          <a:xfrm>
            <a:off x="1907380" y="1280711"/>
            <a:ext cx="959714" cy="1110887"/>
            <a:chOff x="2543174" y="564615"/>
            <a:chExt cx="1279618" cy="1481182"/>
          </a:xfrm>
        </p:grpSpPr>
        <p:sp>
          <p:nvSpPr>
            <p:cNvPr id="5" name="矩形 4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"/>
          <p:cNvGrpSpPr/>
          <p:nvPr/>
        </p:nvGrpSpPr>
        <p:grpSpPr>
          <a:xfrm>
            <a:off x="1018178" y="2769856"/>
            <a:ext cx="1321035" cy="1179439"/>
            <a:chOff x="1357570" y="2550141"/>
            <a:chExt cx="1761380" cy="1572585"/>
          </a:xfrm>
        </p:grpSpPr>
        <p:sp>
          <p:nvSpPr>
            <p:cNvPr id="9" name="矩形 8"/>
            <p:cNvSpPr/>
            <p:nvPr/>
          </p:nvSpPr>
          <p:spPr>
            <a:xfrm rot="2705224">
              <a:off x="1546366" y="2550142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 rot="2705224">
              <a:off x="1357570" y="2550141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2705224">
              <a:off x="1451968" y="2550142"/>
              <a:ext cx="1572584" cy="1572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5" y="2604584"/>
            <a:ext cx="2351594" cy="130644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5692" y="1266686"/>
            <a:ext cx="2638523" cy="1026434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Visualization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 Results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9841" y="1370068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2</a:t>
            </a:r>
            <a:endParaRPr lang="zh-CN" altLang="en-US" sz="5400" b="1" dirty="0"/>
          </a:p>
        </p:txBody>
      </p:sp>
      <p:sp>
        <p:nvSpPr>
          <p:cNvPr id="23" name="矩形 22"/>
          <p:cNvSpPr/>
          <p:nvPr/>
        </p:nvSpPr>
        <p:spPr>
          <a:xfrm>
            <a:off x="228571" y="4842064"/>
            <a:ext cx="2638523" cy="382796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Word2Vec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28384" y="897973"/>
            <a:ext cx="4392111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Word2Vec – </a:t>
            </a:r>
          </a:p>
          <a:p>
            <a:pPr lvl="0"/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Scatter</a:t>
            </a:r>
            <a:endParaRPr lang="zh-CN" altLang="en-US" sz="27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EC8256B-5384-4B7F-A19B-88C1BA742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653" y="1652183"/>
            <a:ext cx="4195793" cy="399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7453F466-B36C-410E-AA12-0BE00EBAE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34" y="1833952"/>
            <a:ext cx="3722919" cy="363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672636"/>
      </p:ext>
    </p:extLst>
  </p:cSld>
  <p:clrMapOvr>
    <a:masterClrMapping/>
  </p:clrMapOvr>
  <p:transition spd="slow">
    <p:push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00287" y="857250"/>
            <a:ext cx="68437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" name="组合 3"/>
          <p:cNvGrpSpPr/>
          <p:nvPr/>
        </p:nvGrpSpPr>
        <p:grpSpPr>
          <a:xfrm>
            <a:off x="1907380" y="1280711"/>
            <a:ext cx="959714" cy="1110887"/>
            <a:chOff x="2543174" y="564615"/>
            <a:chExt cx="1279618" cy="1481182"/>
          </a:xfrm>
        </p:grpSpPr>
        <p:sp>
          <p:nvSpPr>
            <p:cNvPr id="5" name="矩形 4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"/>
          <p:cNvGrpSpPr/>
          <p:nvPr/>
        </p:nvGrpSpPr>
        <p:grpSpPr>
          <a:xfrm>
            <a:off x="1018178" y="2769856"/>
            <a:ext cx="1321035" cy="1179439"/>
            <a:chOff x="1357570" y="2550141"/>
            <a:chExt cx="1761380" cy="1572585"/>
          </a:xfrm>
        </p:grpSpPr>
        <p:sp>
          <p:nvSpPr>
            <p:cNvPr id="9" name="矩形 8"/>
            <p:cNvSpPr/>
            <p:nvPr/>
          </p:nvSpPr>
          <p:spPr>
            <a:xfrm rot="2705224">
              <a:off x="1546366" y="2550142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 rot="2705224">
              <a:off x="1357570" y="2550141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2705224">
              <a:off x="1451968" y="2550142"/>
              <a:ext cx="1572584" cy="1572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9" y="2646850"/>
            <a:ext cx="2351594" cy="130644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9654" y="200088"/>
            <a:ext cx="2638523" cy="1026434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Visualization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 Results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9841" y="1370068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3</a:t>
            </a:r>
            <a:endParaRPr lang="zh-CN" altLang="en-US" sz="5400" b="1" dirty="0"/>
          </a:p>
        </p:txBody>
      </p:sp>
      <p:sp>
        <p:nvSpPr>
          <p:cNvPr id="17" name="矩形 16"/>
          <p:cNvSpPr/>
          <p:nvPr/>
        </p:nvSpPr>
        <p:spPr>
          <a:xfrm>
            <a:off x="228571" y="4842064"/>
            <a:ext cx="2638523" cy="382796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Doc2Vec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828386" y="897973"/>
            <a:ext cx="2680163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Doc2Vec-</a:t>
            </a:r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Confusion </a:t>
            </a:r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Matrix</a:t>
            </a:r>
            <a:endParaRPr lang="zh-CN" altLang="en-US" sz="27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  <a:ea typeface="微软雅黑" panose="020B0503020204020204" pitchFamily="34" charset="-122"/>
              <a:cs typeface="微软雅黑"/>
            </a:endParaRPr>
          </a:p>
        </p:txBody>
      </p:sp>
      <p:graphicFrame>
        <p:nvGraphicFramePr>
          <p:cNvPr id="70" name="表格 69"/>
          <p:cNvGraphicFramePr>
            <a:graphicFrameLocks noGrp="1"/>
          </p:cNvGraphicFramePr>
          <p:nvPr>
            <p:extLst/>
          </p:nvPr>
        </p:nvGraphicFramePr>
        <p:xfrm>
          <a:off x="2552329" y="2550709"/>
          <a:ext cx="2025000" cy="202500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67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微软雅黑" pitchFamily="34" charset="-122"/>
                          <a:ea typeface="微软雅黑" pitchFamily="34" charset="-122"/>
                        </a:rPr>
                        <a:t>Attr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Pos</a:t>
                      </a:r>
                      <a:endParaRPr lang="en-US" altLang="zh-CN" sz="1400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rgbClr val="7030A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Neg</a:t>
                      </a:r>
                      <a:endParaRPr lang="zh-CN" altLang="en-US" sz="1400" dirty="0">
                        <a:solidFill>
                          <a:srgbClr val="7030A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Pos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TP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FP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>
                          <a:solidFill>
                            <a:srgbClr val="7030A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Neg</a:t>
                      </a:r>
                      <a:endParaRPr lang="zh-CN" altLang="en-US" sz="1400" b="1" dirty="0">
                        <a:solidFill>
                          <a:srgbClr val="7030A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FN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latin typeface="微软雅黑" pitchFamily="34" charset="-122"/>
                          <a:ea typeface="微软雅黑" pitchFamily="34" charset="-122"/>
                        </a:rPr>
                        <a:t>TN</a:t>
                      </a:r>
                      <a:endParaRPr lang="zh-CN" altLang="en-US" sz="15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2278" marR="72278" marT="36139" marB="3613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3B74014B-D182-40ED-885D-BD33B6B0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73" y="1862026"/>
            <a:ext cx="4134523" cy="347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16210"/>
      </p:ext>
    </p:extLst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00287" y="857250"/>
            <a:ext cx="68437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" name="组合 3"/>
          <p:cNvGrpSpPr/>
          <p:nvPr/>
        </p:nvGrpSpPr>
        <p:grpSpPr>
          <a:xfrm>
            <a:off x="1907380" y="1280711"/>
            <a:ext cx="959714" cy="1110887"/>
            <a:chOff x="2543174" y="564615"/>
            <a:chExt cx="1279618" cy="1481182"/>
          </a:xfrm>
        </p:grpSpPr>
        <p:sp>
          <p:nvSpPr>
            <p:cNvPr id="5" name="矩形 4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"/>
          <p:cNvGrpSpPr/>
          <p:nvPr/>
        </p:nvGrpSpPr>
        <p:grpSpPr>
          <a:xfrm>
            <a:off x="1018178" y="2769856"/>
            <a:ext cx="1321035" cy="1179439"/>
            <a:chOff x="1357570" y="2550141"/>
            <a:chExt cx="1761380" cy="1572585"/>
          </a:xfrm>
        </p:grpSpPr>
        <p:sp>
          <p:nvSpPr>
            <p:cNvPr id="9" name="矩形 8"/>
            <p:cNvSpPr/>
            <p:nvPr/>
          </p:nvSpPr>
          <p:spPr>
            <a:xfrm rot="2705224">
              <a:off x="1546366" y="2550142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 rot="2705224">
              <a:off x="1357570" y="2550141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2705224">
              <a:off x="1451968" y="2550142"/>
              <a:ext cx="1572584" cy="1572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9" y="2646850"/>
            <a:ext cx="2351594" cy="130644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5692" y="1266686"/>
            <a:ext cx="2638523" cy="1026434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Visualization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 Results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9841" y="1370068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3</a:t>
            </a:r>
            <a:endParaRPr lang="zh-CN" altLang="en-US" sz="5400" b="1" dirty="0"/>
          </a:p>
        </p:txBody>
      </p:sp>
      <p:sp>
        <p:nvSpPr>
          <p:cNvPr id="23" name="矩形 22"/>
          <p:cNvSpPr/>
          <p:nvPr/>
        </p:nvSpPr>
        <p:spPr>
          <a:xfrm>
            <a:off x="228571" y="4842064"/>
            <a:ext cx="2638523" cy="382796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Doc2Vec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28384" y="897973"/>
            <a:ext cx="4392111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Doc2Vec – </a:t>
            </a:r>
          </a:p>
          <a:p>
            <a:pPr lvl="0"/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Receiver </a:t>
            </a:r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Operating</a:t>
            </a:r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 Characteristic</a:t>
            </a:r>
            <a:endParaRPr lang="zh-CN" altLang="en-US" sz="27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  <a:ea typeface="微软雅黑" panose="020B0503020204020204" pitchFamily="34" charset="-122"/>
              <a:cs typeface="微软雅黑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905963" y="4285365"/>
            <a:ext cx="1080000" cy="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904563" y="3205365"/>
            <a:ext cx="0" cy="10800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4"/>
          <p:cNvSpPr txBox="1"/>
          <p:nvPr/>
        </p:nvSpPr>
        <p:spPr>
          <a:xfrm>
            <a:off x="2602790" y="4268693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2929198" y="2855869"/>
          <a:ext cx="901930" cy="349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name="Equation" r:id="rId4" imgW="1015920" imgH="393480" progId="Equation.DSMT4">
                  <p:embed/>
                </p:oleObj>
              </mc:Choice>
              <mc:Fallback>
                <p:oleObj name="Equation" r:id="rId4" imgW="1015920" imgH="39348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9198" y="2855869"/>
                        <a:ext cx="901930" cy="349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/>
          </p:nvPr>
        </p:nvGraphicFramePr>
        <p:xfrm>
          <a:off x="3608785" y="4418412"/>
          <a:ext cx="923925" cy="350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Equation" r:id="rId6" imgW="1041120" imgH="393480" progId="Equation.DSMT4">
                  <p:embed/>
                </p:oleObj>
              </mc:Choice>
              <mc:Fallback>
                <p:oleObj name="Equation" r:id="rId6" imgW="1041120" imgH="393480" progId="Equation.DSMT4">
                  <p:embed/>
                  <p:pic>
                    <p:nvPicPr>
                      <p:cNvPr id="36" name="对象 3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8785" y="4418412"/>
                        <a:ext cx="923925" cy="350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5" name="Picture 15">
            <a:extLst>
              <a:ext uri="{FF2B5EF4-FFF2-40B4-BE49-F238E27FC236}">
                <a16:creationId xmlns:a16="http://schemas.microsoft.com/office/drawing/2014/main" id="{566FF7B6-86D4-44F6-A5FE-4010D204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1670921"/>
            <a:ext cx="4485864" cy="439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458441"/>
      </p:ext>
    </p:extLst>
  </p:cSld>
  <p:clrMapOvr>
    <a:masterClrMapping/>
  </p:clrMapOvr>
  <p:transition spd="slow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00287" y="857250"/>
            <a:ext cx="68437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" name="组合 3"/>
          <p:cNvGrpSpPr/>
          <p:nvPr/>
        </p:nvGrpSpPr>
        <p:grpSpPr>
          <a:xfrm>
            <a:off x="1907380" y="1280711"/>
            <a:ext cx="959714" cy="1110887"/>
            <a:chOff x="2543174" y="564615"/>
            <a:chExt cx="1279618" cy="1481182"/>
          </a:xfrm>
        </p:grpSpPr>
        <p:sp>
          <p:nvSpPr>
            <p:cNvPr id="5" name="矩形 4"/>
            <p:cNvSpPr/>
            <p:nvPr/>
          </p:nvSpPr>
          <p:spPr>
            <a:xfrm rot="2705224">
              <a:off x="2543174" y="781051"/>
              <a:ext cx="1047750" cy="104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67050" y="564615"/>
              <a:ext cx="740311" cy="740311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3066492" y="1290638"/>
              <a:ext cx="756300" cy="755159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1"/>
          <p:cNvGrpSpPr/>
          <p:nvPr/>
        </p:nvGrpSpPr>
        <p:grpSpPr>
          <a:xfrm>
            <a:off x="1018178" y="2769856"/>
            <a:ext cx="1321035" cy="1179439"/>
            <a:chOff x="1357570" y="2550141"/>
            <a:chExt cx="1761380" cy="1572585"/>
          </a:xfrm>
        </p:grpSpPr>
        <p:sp>
          <p:nvSpPr>
            <p:cNvPr id="9" name="矩形 8"/>
            <p:cNvSpPr/>
            <p:nvPr/>
          </p:nvSpPr>
          <p:spPr>
            <a:xfrm rot="2705224">
              <a:off x="1546366" y="2550142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 rot="2705224">
              <a:off x="1357570" y="2550141"/>
              <a:ext cx="1572584" cy="157258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2705224">
              <a:off x="1451968" y="2550142"/>
              <a:ext cx="1572584" cy="1572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5" y="2604584"/>
            <a:ext cx="2351594" cy="130644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5692" y="1266686"/>
            <a:ext cx="2638523" cy="1026434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Visualization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微软雅黑" panose="020B0503020204020204" pitchFamily="34" charset="-122"/>
              </a:rPr>
              <a:t> Results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29841" y="1370068"/>
            <a:ext cx="513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2</a:t>
            </a:r>
            <a:endParaRPr lang="zh-CN" altLang="en-US" sz="5400" b="1" dirty="0"/>
          </a:p>
        </p:txBody>
      </p:sp>
      <p:sp>
        <p:nvSpPr>
          <p:cNvPr id="23" name="矩形 22"/>
          <p:cNvSpPr/>
          <p:nvPr/>
        </p:nvSpPr>
        <p:spPr>
          <a:xfrm>
            <a:off x="228571" y="4842064"/>
            <a:ext cx="2638523" cy="382796"/>
          </a:xfrm>
          <a:prstGeom prst="rect">
            <a:avLst/>
          </a:prstGeom>
        </p:spPr>
        <p:txBody>
          <a:bodyPr wrap="square" lIns="51428" tIns="25717" rIns="51428" bIns="25717">
            <a:spAutoFit/>
          </a:bodyPr>
          <a:lstStyle/>
          <a:p>
            <a:pPr defTabSz="514261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Doc2Vec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28384" y="897973"/>
            <a:ext cx="4392111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zh-CN" sz="27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Doc2Vec – </a:t>
            </a:r>
          </a:p>
          <a:p>
            <a:pPr lvl="0"/>
            <a:r>
              <a:rPr lang="en-US" altLang="zh-CN" sz="27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  <a:ea typeface="微软雅黑" panose="020B0503020204020204" pitchFamily="34" charset="-122"/>
                <a:cs typeface="微软雅黑"/>
              </a:rPr>
              <a:t>Scatter</a:t>
            </a:r>
            <a:endParaRPr lang="zh-CN" altLang="en-US" sz="27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ackadder ITC" panose="04020505051007020D02" pitchFamily="82" charset="0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9D05D30-23A6-4050-93C4-E1B9D9AA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89" y="1260028"/>
            <a:ext cx="5037232" cy="48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69EC0770-CCDD-408A-B188-45349FDDC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t="8654" r="5429" b="1338"/>
          <a:stretch/>
        </p:blipFill>
        <p:spPr bwMode="auto">
          <a:xfrm>
            <a:off x="2445005" y="1862026"/>
            <a:ext cx="3755337" cy="406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395207"/>
      </p:ext>
    </p:extLst>
  </p:cSld>
  <p:clrMapOvr>
    <a:masterClrMapping/>
  </p:clrMapOvr>
  <p:transition spd="slow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E5BC759C-A9AC-43D1-99F5-BC9E5837E319}"/>
              </a:ext>
            </a:extLst>
          </p:cNvPr>
          <p:cNvSpPr txBox="1">
            <a:spLocks/>
          </p:cNvSpPr>
          <p:nvPr/>
        </p:nvSpPr>
        <p:spPr>
          <a:xfrm>
            <a:off x="3718079" y="1960506"/>
            <a:ext cx="2176694" cy="13264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演示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C97E88-7A3D-4684-8967-38F2C2CF71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AA5453-C93F-42D3-BFE0-41352F90E11F}"/>
              </a:ext>
            </a:extLst>
          </p:cNvPr>
          <p:cNvSpPr txBox="1"/>
          <p:nvPr/>
        </p:nvSpPr>
        <p:spPr>
          <a:xfrm>
            <a:off x="2947386" y="3059668"/>
            <a:ext cx="324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http://home.rivage.tk:8889/lab?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2727338"/>
      </p:ext>
    </p:extLst>
  </p:cSld>
  <p:clrMapOvr>
    <a:masterClrMapping/>
  </p:clrMapOvr>
  <p:transition spd="slow">
    <p:newsfla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3054131">
            <a:off x="2458903" y="3591657"/>
            <a:ext cx="1760573" cy="17527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629" tIns="18314" rIns="36629" bIns="18314" rtlCol="0" anchor="ctr"/>
          <a:lstStyle/>
          <a:p>
            <a:pPr algn="ctr"/>
            <a:endParaRPr lang="zh-CN" altLang="en-US" sz="975" dirty="0"/>
          </a:p>
        </p:txBody>
      </p:sp>
      <p:sp>
        <p:nvSpPr>
          <p:cNvPr id="9" name="矩形 8"/>
          <p:cNvSpPr/>
          <p:nvPr/>
        </p:nvSpPr>
        <p:spPr>
          <a:xfrm rot="19300278" flipH="1">
            <a:off x="3621707" y="1518207"/>
            <a:ext cx="7252183" cy="5377841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629" tIns="18314" rIns="36629" bIns="18314" rtlCol="0" anchor="ctr"/>
          <a:lstStyle/>
          <a:p>
            <a:pPr algn="ctr"/>
            <a:endParaRPr lang="zh-CN" altLang="en-US" sz="975" dirty="0"/>
          </a:p>
        </p:txBody>
      </p:sp>
      <p:sp>
        <p:nvSpPr>
          <p:cNvPr id="2" name="矩形 1"/>
          <p:cNvSpPr/>
          <p:nvPr/>
        </p:nvSpPr>
        <p:spPr>
          <a:xfrm>
            <a:off x="3826998" y="3719166"/>
            <a:ext cx="5054263" cy="6894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36629" tIns="18314" rIns="36629" bIns="18314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2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THANKS FOR </a:t>
            </a:r>
            <a:r>
              <a:rPr lang="en-US" altLang="zh-CN" sz="3225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LISTENING</a:t>
            </a:r>
            <a:endParaRPr lang="en-US" altLang="zh-CN" sz="322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827000" y="4468029"/>
            <a:ext cx="5054261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26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E5BC759C-A9AC-43D1-99F5-BC9E5837E319}"/>
              </a:ext>
            </a:extLst>
          </p:cNvPr>
          <p:cNvSpPr txBox="1">
            <a:spLocks/>
          </p:cNvSpPr>
          <p:nvPr/>
        </p:nvSpPr>
        <p:spPr>
          <a:xfrm>
            <a:off x="131500" y="218263"/>
            <a:ext cx="7627583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136407A-6D95-4385-ABF0-FAC385DA4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5F7668-45EA-452D-B5F6-FA01EDD3DC93}"/>
              </a:ext>
            </a:extLst>
          </p:cNvPr>
          <p:cNvSpPr/>
          <p:nvPr/>
        </p:nvSpPr>
        <p:spPr>
          <a:xfrm>
            <a:off x="677756" y="1269907"/>
            <a:ext cx="76275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IMDb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（互联网电影资料库）</a:t>
            </a: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IMDb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影评情感分类数据集（</a:t>
            </a: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Large Movie Review Dataset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aclIMDb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）是斯坦福大学收集的、用来进行影评情感二分类研究的数据集</a:t>
            </a:r>
          </a:p>
        </p:txBody>
      </p:sp>
    </p:spTree>
    <p:extLst>
      <p:ext uri="{BB962C8B-B14F-4D97-AF65-F5344CB8AC3E}">
        <p14:creationId xmlns:p14="http://schemas.microsoft.com/office/powerpoint/2010/main" val="3785728214"/>
      </p:ext>
    </p:extLst>
  </p:cSld>
  <p:clrMapOvr>
    <a:masterClrMapping/>
  </p:clrMapOvr>
  <p:transition spd="slow">
    <p:newsfla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E5BC759C-A9AC-43D1-99F5-BC9E5837E319}"/>
              </a:ext>
            </a:extLst>
          </p:cNvPr>
          <p:cNvSpPr txBox="1">
            <a:spLocks/>
          </p:cNvSpPr>
          <p:nvPr/>
        </p:nvSpPr>
        <p:spPr>
          <a:xfrm>
            <a:off x="131500" y="218263"/>
            <a:ext cx="7627583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简介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——IMDb 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影评情感分类数据集（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Large Movie Review Dataset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136407A-6D95-4385-ABF0-FAC385DA4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148354-B97C-483E-ABF2-4B4423EFE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1" y="1118017"/>
            <a:ext cx="8389398" cy="46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09028"/>
      </p:ext>
    </p:extLst>
  </p:cSld>
  <p:clrMapOvr>
    <a:masterClrMapping/>
  </p:clrMapOvr>
  <p:transition spd="slow">
    <p:newsfla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E5BC759C-A9AC-43D1-99F5-BC9E5837E319}"/>
              </a:ext>
            </a:extLst>
          </p:cNvPr>
          <p:cNvSpPr txBox="1">
            <a:spLocks/>
          </p:cNvSpPr>
          <p:nvPr/>
        </p:nvSpPr>
        <p:spPr>
          <a:xfrm>
            <a:off x="131500" y="218263"/>
            <a:ext cx="7627583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简介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——IMDb 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影评情感分类数据集（</a:t>
            </a:r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Large Movie Review Dataset</a:t>
            </a:r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136407A-6D95-4385-ABF0-FAC385DA4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AFD2D3-97F3-4C02-B3A6-90062028B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1226629"/>
            <a:ext cx="8992379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53211"/>
      </p:ext>
    </p:extLst>
  </p:cSld>
  <p:clrMapOvr>
    <a:masterClrMapping/>
  </p:clrMapOvr>
  <p:transition spd="slow">
    <p:newsfla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E5BC759C-A9AC-43D1-99F5-BC9E5837E319}"/>
              </a:ext>
            </a:extLst>
          </p:cNvPr>
          <p:cNvSpPr txBox="1">
            <a:spLocks/>
          </p:cNvSpPr>
          <p:nvPr/>
        </p:nvSpPr>
        <p:spPr>
          <a:xfrm>
            <a:off x="131500" y="218263"/>
            <a:ext cx="7627583" cy="620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简介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136407A-6D95-4385-ABF0-FAC385DA4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5F7668-45EA-452D-B5F6-FA01EDD3DC93}"/>
              </a:ext>
            </a:extLst>
          </p:cNvPr>
          <p:cNvSpPr/>
          <p:nvPr/>
        </p:nvSpPr>
        <p:spPr>
          <a:xfrm>
            <a:off x="677756" y="1269907"/>
            <a:ext cx="76275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IMDb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（互联网电影资料库）</a:t>
            </a: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IMDb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影评情感分类数据集（</a:t>
            </a: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Large Movie Review Dataset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aclIMDb</a:t>
            </a:r>
            <a:r>
              <a: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）是斯坦福大学收集的、用来进行影评情感二分类研究的数据集</a:t>
            </a: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我们使用这个数据集，用逻辑斯蒂回归进行情感二分类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9213889"/>
      </p:ext>
    </p:extLst>
  </p:cSld>
  <p:clrMapOvr>
    <a:masterClrMapping/>
  </p:clrMapOvr>
  <p:transition spd="slow">
    <p:newsfla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53" y="3108533"/>
            <a:ext cx="4333209" cy="16681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0" y="1155377"/>
            <a:ext cx="4466630" cy="5254474"/>
          </a:xfrm>
          <a:prstGeom prst="rect">
            <a:avLst/>
          </a:prstGeom>
        </p:spPr>
      </p:pic>
      <p:cxnSp>
        <p:nvCxnSpPr>
          <p:cNvPr id="13" name="直接连接符 12"/>
          <p:cNvCxnSpPr>
            <a:cxnSpLocks/>
          </p:cNvCxnSpPr>
          <p:nvPr/>
        </p:nvCxnSpPr>
        <p:spPr>
          <a:xfrm>
            <a:off x="4572002" y="1673481"/>
            <a:ext cx="7070" cy="432727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  <a:effectLst>
            <a:outerShdw sx="1000" sy="1000" algn="ctr" rotWithShape="0">
              <a:schemeClr val="bg1">
                <a:lumMod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251106" y="5106945"/>
            <a:ext cx="3038096" cy="67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42E8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 Chat</a:t>
            </a:r>
          </a:p>
          <a:p>
            <a:pPr algn="r">
              <a:lnSpc>
                <a:spcPct val="150000"/>
              </a:lnSpc>
              <a:defRPr/>
            </a:pPr>
            <a:r>
              <a:rPr lang="zh-CN" altLang="en-US" sz="1500" b="1" dirty="0">
                <a:solidFill>
                  <a:srgbClr val="F8F8F8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属性提取流程图</a:t>
            </a:r>
          </a:p>
        </p:txBody>
      </p:sp>
      <p:sp>
        <p:nvSpPr>
          <p:cNvPr id="23" name="矩形 22"/>
          <p:cNvSpPr/>
          <p:nvPr/>
        </p:nvSpPr>
        <p:spPr>
          <a:xfrm>
            <a:off x="3886204" y="4700579"/>
            <a:ext cx="1020956" cy="715338"/>
          </a:xfrm>
          <a:prstGeom prst="rect">
            <a:avLst/>
          </a:prstGeom>
          <a:noFill/>
          <a:ln w="19050">
            <a:solidFill>
              <a:srgbClr val="42E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35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44099" y="5775487"/>
            <a:ext cx="2952583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1200" dirty="0">
                <a:solidFill>
                  <a:srgbClr val="F8F8F8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根据扩词后的情感词典，中立词词典以及程度副词词表进行情感属性提取</a:t>
            </a:r>
            <a:endParaRPr lang="en-US" altLang="zh-CN" sz="1200" dirty="0">
              <a:solidFill>
                <a:srgbClr val="F8F8F8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43579" y="916684"/>
            <a:ext cx="2247900" cy="67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>
                <a:solidFill>
                  <a:srgbClr val="42E8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Decision Tree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>
                <a:solidFill>
                  <a:srgbClr val="F8F8F8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评论情感判别决策树</a:t>
            </a:r>
          </a:p>
        </p:txBody>
      </p:sp>
      <p:sp>
        <p:nvSpPr>
          <p:cNvPr id="17" name="矩形 16"/>
          <p:cNvSpPr/>
          <p:nvPr/>
        </p:nvSpPr>
        <p:spPr>
          <a:xfrm>
            <a:off x="4233101" y="2589713"/>
            <a:ext cx="1020956" cy="715338"/>
          </a:xfrm>
          <a:prstGeom prst="rect">
            <a:avLst/>
          </a:prstGeom>
          <a:noFill/>
          <a:ln w="19050">
            <a:solidFill>
              <a:srgbClr val="42E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35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78153" y="1615450"/>
            <a:ext cx="3277891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F8F8F8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200" dirty="0">
                <a:solidFill>
                  <a:srgbClr val="F8F8F8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ID3</a:t>
            </a:r>
            <a:r>
              <a:rPr lang="zh-CN" altLang="en-US" sz="1200" dirty="0">
                <a:solidFill>
                  <a:srgbClr val="F8F8F8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算法构建决策树</a:t>
            </a:r>
            <a:endParaRPr lang="en-US" altLang="zh-CN" sz="1200" dirty="0">
              <a:solidFill>
                <a:srgbClr val="F8F8F8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F8A98D-4F2A-4E78-AC38-2B789F1169FA}"/>
              </a:ext>
            </a:extLst>
          </p:cNvPr>
          <p:cNvSpPr/>
          <p:nvPr/>
        </p:nvSpPr>
        <p:spPr>
          <a:xfrm>
            <a:off x="0" y="221682"/>
            <a:ext cx="115910" cy="540912"/>
          </a:xfrm>
          <a:prstGeom prst="rect">
            <a:avLst/>
          </a:prstGeom>
          <a:solidFill>
            <a:srgbClr val="42E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35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F79E48-091A-48A8-B2FE-3E8633852997}"/>
              </a:ext>
            </a:extLst>
          </p:cNvPr>
          <p:cNvSpPr/>
          <p:nvPr/>
        </p:nvSpPr>
        <p:spPr>
          <a:xfrm>
            <a:off x="164204" y="221682"/>
            <a:ext cx="115910" cy="540912"/>
          </a:xfrm>
          <a:prstGeom prst="rect">
            <a:avLst/>
          </a:prstGeom>
          <a:solidFill>
            <a:srgbClr val="42E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35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E32C98C-342D-4960-A2A9-AD9E64E491BA}"/>
              </a:ext>
            </a:extLst>
          </p:cNvPr>
          <p:cNvSpPr/>
          <p:nvPr/>
        </p:nvSpPr>
        <p:spPr>
          <a:xfrm>
            <a:off x="328408" y="221682"/>
            <a:ext cx="115910" cy="540912"/>
          </a:xfrm>
          <a:prstGeom prst="rect">
            <a:avLst/>
          </a:prstGeom>
          <a:solidFill>
            <a:srgbClr val="42E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35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C85594-55FB-496B-AEC1-D7448134DDAD}"/>
              </a:ext>
            </a:extLst>
          </p:cNvPr>
          <p:cNvSpPr txBox="1"/>
          <p:nvPr/>
        </p:nvSpPr>
        <p:spPr>
          <a:xfrm>
            <a:off x="624356" y="221682"/>
            <a:ext cx="620394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Arial"/>
                <a:ea typeface="微软雅黑"/>
              </a:rPr>
              <a:t>我们的探索</a:t>
            </a:r>
            <a:r>
              <a:rPr lang="en-US" altLang="zh-CN" sz="2400" b="1" dirty="0">
                <a:solidFill>
                  <a:prstClr val="black"/>
                </a:solidFill>
                <a:latin typeface="Arial"/>
                <a:ea typeface="微软雅黑"/>
              </a:rPr>
              <a:t>——</a:t>
            </a:r>
            <a:r>
              <a:rPr lang="zh-CN" altLang="en-US" sz="2400" b="1" dirty="0">
                <a:solidFill>
                  <a:prstClr val="black"/>
                </a:solidFill>
                <a:latin typeface="Arial"/>
                <a:ea typeface="微软雅黑"/>
              </a:rPr>
              <a:t>基于</a:t>
            </a:r>
            <a:r>
              <a:rPr lang="en-US" altLang="zh-CN" sz="2400" b="1" dirty="0">
                <a:solidFill>
                  <a:prstClr val="black"/>
                </a:solidFill>
                <a:latin typeface="Arial"/>
                <a:ea typeface="微软雅黑"/>
              </a:rPr>
              <a:t>ID3</a:t>
            </a:r>
            <a:r>
              <a:rPr lang="zh-CN" altLang="en-US" sz="2400" b="1" dirty="0">
                <a:solidFill>
                  <a:prstClr val="black"/>
                </a:solidFill>
                <a:latin typeface="Arial"/>
                <a:ea typeface="微软雅黑"/>
              </a:rPr>
              <a:t>算法和决策树的分类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ADC4408-BC9D-4572-993C-3728A9CEA276}"/>
              </a:ext>
            </a:extLst>
          </p:cNvPr>
          <p:cNvSpPr/>
          <p:nvPr/>
        </p:nvSpPr>
        <p:spPr>
          <a:xfrm>
            <a:off x="624355" y="616721"/>
            <a:ext cx="4826534" cy="27699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1200" dirty="0">
                <a:solidFill>
                  <a:srgbClr val="FFFFFF">
                    <a:lumMod val="50000"/>
                  </a:srgbClr>
                </a:solidFill>
                <a:latin typeface="Arial"/>
                <a:ea typeface="等线" panose="02010600030101010101" pitchFamily="2" charset="-122"/>
              </a:rPr>
              <a:t>Our Exploration - Decision Tree and the ID3 Algorithm</a:t>
            </a:r>
            <a:endParaRPr lang="zh-CN" altLang="en-US" sz="1200" dirty="0">
              <a:solidFill>
                <a:srgbClr val="FFFFFF">
                  <a:lumMod val="50000"/>
                </a:srgbClr>
              </a:solidFill>
              <a:latin typeface="Arial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28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/>
      <p:bldP spid="16" grpId="0"/>
      <p:bldP spid="17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18" y="2631491"/>
            <a:ext cx="4925216" cy="223827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511" y="2355172"/>
            <a:ext cx="5194648" cy="2763503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-942975" y="1428750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6257925" y="1428750"/>
            <a:ext cx="3814763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944284" y="892799"/>
            <a:ext cx="33935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100" b="1" dirty="0">
                <a:solidFill>
                  <a:prstClr val="white"/>
                </a:solidFill>
                <a:effectLst>
                  <a:glow rad="228600">
                    <a:srgbClr val="5B9BD5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Complex Improvement</a:t>
            </a:r>
            <a:endParaRPr lang="zh-CN" altLang="en-US" sz="2100" b="1" dirty="0">
              <a:solidFill>
                <a:prstClr val="white"/>
              </a:solidFill>
              <a:effectLst>
                <a:glow rad="228600">
                  <a:srgbClr val="5B9BD5">
                    <a:satMod val="175000"/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rot="2700000">
            <a:off x="5453904" y="3002518"/>
            <a:ext cx="1381393" cy="1381392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 flipH="1">
            <a:off x="4823034" y="3429000"/>
            <a:ext cx="264313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Too Complex!!</a:t>
            </a:r>
            <a:endParaRPr lang="zh-CN" altLang="en-US" sz="27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20207" y="2402807"/>
            <a:ext cx="1379550" cy="954689"/>
            <a:chOff x="5456437" y="1541462"/>
            <a:chExt cx="1839400" cy="1272918"/>
          </a:xfrm>
        </p:grpSpPr>
        <p:grpSp>
          <p:nvGrpSpPr>
            <p:cNvPr id="21" name="组合 20"/>
            <p:cNvGrpSpPr/>
            <p:nvPr/>
          </p:nvGrpSpPr>
          <p:grpSpPr>
            <a:xfrm>
              <a:off x="5456437" y="1541462"/>
              <a:ext cx="1839400" cy="1272918"/>
              <a:chOff x="5456437" y="1541462"/>
              <a:chExt cx="1839400" cy="1272918"/>
            </a:xfrm>
          </p:grpSpPr>
          <p:sp>
            <p:nvSpPr>
              <p:cNvPr id="23" name="Freeform 125"/>
              <p:cNvSpPr/>
              <p:nvPr/>
            </p:nvSpPr>
            <p:spPr bwMode="auto">
              <a:xfrm>
                <a:off x="5456437" y="1541462"/>
                <a:ext cx="1839400" cy="1272918"/>
              </a:xfrm>
              <a:custGeom>
                <a:avLst/>
                <a:gdLst>
                  <a:gd name="T0" fmla="*/ 63 w 116"/>
                  <a:gd name="T1" fmla="*/ 73 h 80"/>
                  <a:gd name="T2" fmla="*/ 116 w 116"/>
                  <a:gd name="T3" fmla="*/ 40 h 80"/>
                  <a:gd name="T4" fmla="*/ 63 w 116"/>
                  <a:gd name="T5" fmla="*/ 8 h 80"/>
                  <a:gd name="T6" fmla="*/ 58 w 116"/>
                  <a:gd name="T7" fmla="*/ 4 h 80"/>
                  <a:gd name="T8" fmla="*/ 40 w 116"/>
                  <a:gd name="T9" fmla="*/ 0 h 80"/>
                  <a:gd name="T10" fmla="*/ 0 w 116"/>
                  <a:gd name="T11" fmla="*/ 40 h 80"/>
                  <a:gd name="T12" fmla="*/ 40 w 116"/>
                  <a:gd name="T13" fmla="*/ 80 h 80"/>
                  <a:gd name="T14" fmla="*/ 58 w 116"/>
                  <a:gd name="T15" fmla="*/ 76 h 80"/>
                  <a:gd name="T16" fmla="*/ 63 w 116"/>
                  <a:gd name="T17" fmla="*/ 7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80">
                    <a:moveTo>
                      <a:pt x="63" y="73"/>
                    </a:moveTo>
                    <a:cubicBezTo>
                      <a:pt x="116" y="40"/>
                      <a:pt x="116" y="40"/>
                      <a:pt x="116" y="40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3" y="2"/>
                      <a:pt x="47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47" y="80"/>
                      <a:pt x="53" y="79"/>
                      <a:pt x="58" y="76"/>
                    </a:cubicBezTo>
                    <a:lnTo>
                      <a:pt x="63" y="73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350" dirty="0">
                  <a:solidFill>
                    <a:prstClr val="black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126"/>
              <p:cNvSpPr/>
              <p:nvPr/>
            </p:nvSpPr>
            <p:spPr bwMode="auto">
              <a:xfrm>
                <a:off x="5573242" y="1648094"/>
                <a:ext cx="1559491" cy="1059654"/>
              </a:xfrm>
              <a:custGeom>
                <a:avLst/>
                <a:gdLst>
                  <a:gd name="T0" fmla="*/ 98 w 98"/>
                  <a:gd name="T1" fmla="*/ 33 h 67"/>
                  <a:gd name="T2" fmla="*/ 49 w 98"/>
                  <a:gd name="T3" fmla="*/ 3 h 67"/>
                  <a:gd name="T4" fmla="*/ 34 w 98"/>
                  <a:gd name="T5" fmla="*/ 0 h 67"/>
                  <a:gd name="T6" fmla="*/ 0 w 98"/>
                  <a:gd name="T7" fmla="*/ 33 h 67"/>
                  <a:gd name="T8" fmla="*/ 34 w 98"/>
                  <a:gd name="T9" fmla="*/ 67 h 67"/>
                  <a:gd name="T10" fmla="*/ 49 w 98"/>
                  <a:gd name="T11" fmla="*/ 64 h 67"/>
                  <a:gd name="T12" fmla="*/ 98 w 98"/>
                  <a:gd name="T13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67">
                    <a:moveTo>
                      <a:pt x="98" y="33"/>
                    </a:moveTo>
                    <a:cubicBezTo>
                      <a:pt x="49" y="3"/>
                      <a:pt x="49" y="3"/>
                      <a:pt x="49" y="3"/>
                    </a:cubicBezTo>
                    <a:cubicBezTo>
                      <a:pt x="44" y="1"/>
                      <a:pt x="39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52"/>
                      <a:pt x="15" y="67"/>
                      <a:pt x="34" y="67"/>
                    </a:cubicBezTo>
                    <a:cubicBezTo>
                      <a:pt x="39" y="67"/>
                      <a:pt x="44" y="66"/>
                      <a:pt x="49" y="64"/>
                    </a:cubicBezTo>
                    <a:lnTo>
                      <a:pt x="98" y="3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350" dirty="0">
                  <a:solidFill>
                    <a:prstClr val="black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5759373" y="1784765"/>
              <a:ext cx="11520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Calibri"/>
                  <a:ea typeface="微软雅黑" panose="020B0503020204020204" pitchFamily="34" charset="-122"/>
                </a:rPr>
                <a:t>后修剪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062072" y="3295016"/>
            <a:ext cx="964685" cy="1379550"/>
            <a:chOff x="6376138" y="2731074"/>
            <a:chExt cx="1286247" cy="1839400"/>
          </a:xfrm>
        </p:grpSpPr>
        <p:grpSp>
          <p:nvGrpSpPr>
            <p:cNvPr id="27" name="组合 26"/>
            <p:cNvGrpSpPr/>
            <p:nvPr/>
          </p:nvGrpSpPr>
          <p:grpSpPr>
            <a:xfrm>
              <a:off x="6376138" y="2731074"/>
              <a:ext cx="1286247" cy="1839400"/>
              <a:chOff x="6376138" y="2731074"/>
              <a:chExt cx="1286247" cy="1839400"/>
            </a:xfrm>
          </p:grpSpPr>
          <p:sp>
            <p:nvSpPr>
              <p:cNvPr id="29" name="Freeform 129"/>
              <p:cNvSpPr/>
              <p:nvPr/>
            </p:nvSpPr>
            <p:spPr bwMode="auto">
              <a:xfrm>
                <a:off x="6376138" y="2731074"/>
                <a:ext cx="1286247" cy="1839400"/>
              </a:xfrm>
              <a:custGeom>
                <a:avLst/>
                <a:gdLst>
                  <a:gd name="T0" fmla="*/ 8 w 81"/>
                  <a:gd name="T1" fmla="*/ 64 h 116"/>
                  <a:gd name="T2" fmla="*/ 41 w 81"/>
                  <a:gd name="T3" fmla="*/ 116 h 116"/>
                  <a:gd name="T4" fmla="*/ 73 w 81"/>
                  <a:gd name="T5" fmla="*/ 64 h 116"/>
                  <a:gd name="T6" fmla="*/ 76 w 81"/>
                  <a:gd name="T7" fmla="*/ 58 h 116"/>
                  <a:gd name="T8" fmla="*/ 81 w 81"/>
                  <a:gd name="T9" fmla="*/ 40 h 116"/>
                  <a:gd name="T10" fmla="*/ 41 w 81"/>
                  <a:gd name="T11" fmla="*/ 0 h 116"/>
                  <a:gd name="T12" fmla="*/ 0 w 81"/>
                  <a:gd name="T13" fmla="*/ 40 h 116"/>
                  <a:gd name="T14" fmla="*/ 5 w 81"/>
                  <a:gd name="T15" fmla="*/ 58 h 116"/>
                  <a:gd name="T16" fmla="*/ 8 w 81"/>
                  <a:gd name="T17" fmla="*/ 6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116">
                    <a:moveTo>
                      <a:pt x="8" y="64"/>
                    </a:moveTo>
                    <a:cubicBezTo>
                      <a:pt x="41" y="116"/>
                      <a:pt x="41" y="116"/>
                      <a:pt x="41" y="116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9" y="53"/>
                      <a:pt x="81" y="47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7"/>
                      <a:pt x="2" y="53"/>
                      <a:pt x="5" y="58"/>
                    </a:cubicBezTo>
                    <a:lnTo>
                      <a:pt x="8" y="64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>
                  <a:defRPr/>
                </a:pPr>
                <a:endParaRPr lang="zh-CN" altLang="en-US" sz="1350" dirty="0">
                  <a:solidFill>
                    <a:prstClr val="black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30"/>
              <p:cNvSpPr/>
              <p:nvPr/>
            </p:nvSpPr>
            <p:spPr bwMode="auto">
              <a:xfrm>
                <a:off x="6486102" y="2838945"/>
                <a:ext cx="1066319" cy="1559491"/>
              </a:xfrm>
              <a:custGeom>
                <a:avLst/>
                <a:gdLst>
                  <a:gd name="T0" fmla="*/ 34 w 67"/>
                  <a:gd name="T1" fmla="*/ 98 h 98"/>
                  <a:gd name="T2" fmla="*/ 64 w 67"/>
                  <a:gd name="T3" fmla="*/ 50 h 98"/>
                  <a:gd name="T4" fmla="*/ 67 w 67"/>
                  <a:gd name="T5" fmla="*/ 34 h 98"/>
                  <a:gd name="T6" fmla="*/ 34 w 67"/>
                  <a:gd name="T7" fmla="*/ 0 h 98"/>
                  <a:gd name="T8" fmla="*/ 0 w 67"/>
                  <a:gd name="T9" fmla="*/ 34 h 98"/>
                  <a:gd name="T10" fmla="*/ 3 w 67"/>
                  <a:gd name="T11" fmla="*/ 50 h 98"/>
                  <a:gd name="T12" fmla="*/ 34 w 67"/>
                  <a:gd name="T1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98">
                    <a:moveTo>
                      <a:pt x="34" y="98"/>
                    </a:moveTo>
                    <a:cubicBezTo>
                      <a:pt x="64" y="50"/>
                      <a:pt x="64" y="50"/>
                      <a:pt x="64" y="50"/>
                    </a:cubicBezTo>
                    <a:cubicBezTo>
                      <a:pt x="66" y="45"/>
                      <a:pt x="67" y="40"/>
                      <a:pt x="67" y="34"/>
                    </a:cubicBezTo>
                    <a:cubicBezTo>
                      <a:pt x="67" y="16"/>
                      <a:pt x="52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40"/>
                      <a:pt x="1" y="45"/>
                      <a:pt x="3" y="50"/>
                    </a:cubicBezTo>
                    <a:lnTo>
                      <a:pt x="34" y="9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>
                  <a:defRPr/>
                </a:pPr>
                <a:endParaRPr lang="zh-CN" altLang="en-US" sz="1350" dirty="0">
                  <a:solidFill>
                    <a:prstClr val="black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6551827" y="2993054"/>
              <a:ext cx="934867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b="1" dirty="0">
                  <a:solidFill>
                    <a:prstClr val="white"/>
                  </a:solidFill>
                  <a:latin typeface="Calibri"/>
                  <a:ea typeface="微软雅黑" panose="020B0503020204020204" pitchFamily="34" charset="-122"/>
                </a:rPr>
                <a:t>C4.5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Calibri"/>
                  <a:ea typeface="微软雅黑" panose="020B0503020204020204" pitchFamily="34" charset="-122"/>
                </a:rPr>
                <a:t>算法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10373" y="4114749"/>
            <a:ext cx="1428207" cy="954689"/>
            <a:chOff x="4776659" y="3824051"/>
            <a:chExt cx="1904276" cy="1272918"/>
          </a:xfrm>
        </p:grpSpPr>
        <p:grpSp>
          <p:nvGrpSpPr>
            <p:cNvPr id="32" name="组合 31"/>
            <p:cNvGrpSpPr/>
            <p:nvPr/>
          </p:nvGrpSpPr>
          <p:grpSpPr>
            <a:xfrm>
              <a:off x="4776659" y="3824051"/>
              <a:ext cx="1852729" cy="1272918"/>
              <a:chOff x="4776659" y="3824051"/>
              <a:chExt cx="1852729" cy="1272918"/>
            </a:xfrm>
          </p:grpSpPr>
          <p:sp>
            <p:nvSpPr>
              <p:cNvPr id="34" name="Freeform 127"/>
              <p:cNvSpPr/>
              <p:nvPr/>
            </p:nvSpPr>
            <p:spPr bwMode="auto">
              <a:xfrm>
                <a:off x="4776659" y="3824051"/>
                <a:ext cx="1852729" cy="1272918"/>
              </a:xfrm>
              <a:custGeom>
                <a:avLst/>
                <a:gdLst>
                  <a:gd name="T0" fmla="*/ 53 w 117"/>
                  <a:gd name="T1" fmla="*/ 7 h 80"/>
                  <a:gd name="T2" fmla="*/ 0 w 117"/>
                  <a:gd name="T3" fmla="*/ 40 h 80"/>
                  <a:gd name="T4" fmla="*/ 53 w 117"/>
                  <a:gd name="T5" fmla="*/ 72 h 80"/>
                  <a:gd name="T6" fmla="*/ 58 w 117"/>
                  <a:gd name="T7" fmla="*/ 75 h 80"/>
                  <a:gd name="T8" fmla="*/ 77 w 117"/>
                  <a:gd name="T9" fmla="*/ 80 h 80"/>
                  <a:gd name="T10" fmla="*/ 117 w 117"/>
                  <a:gd name="T11" fmla="*/ 40 h 80"/>
                  <a:gd name="T12" fmla="*/ 77 w 117"/>
                  <a:gd name="T13" fmla="*/ 0 h 80"/>
                  <a:gd name="T14" fmla="*/ 58 w 117"/>
                  <a:gd name="T15" fmla="*/ 4 h 80"/>
                  <a:gd name="T16" fmla="*/ 53 w 117"/>
                  <a:gd name="T17" fmla="*/ 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80">
                    <a:moveTo>
                      <a:pt x="53" y="7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64" y="78"/>
                      <a:pt x="70" y="80"/>
                      <a:pt x="77" y="80"/>
                    </a:cubicBezTo>
                    <a:cubicBezTo>
                      <a:pt x="99" y="80"/>
                      <a:pt x="117" y="62"/>
                      <a:pt x="117" y="40"/>
                    </a:cubicBezTo>
                    <a:cubicBezTo>
                      <a:pt x="117" y="18"/>
                      <a:pt x="99" y="0"/>
                      <a:pt x="77" y="0"/>
                    </a:cubicBezTo>
                    <a:cubicBezTo>
                      <a:pt x="70" y="0"/>
                      <a:pt x="64" y="1"/>
                      <a:pt x="58" y="4"/>
                    </a:cubicBezTo>
                    <a:lnTo>
                      <a:pt x="53" y="7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350" dirty="0">
                  <a:solidFill>
                    <a:prstClr val="black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28"/>
              <p:cNvSpPr/>
              <p:nvPr/>
            </p:nvSpPr>
            <p:spPr bwMode="auto">
              <a:xfrm>
                <a:off x="4971404" y="3920686"/>
                <a:ext cx="1559491" cy="1079648"/>
              </a:xfrm>
              <a:custGeom>
                <a:avLst/>
                <a:gdLst>
                  <a:gd name="T0" fmla="*/ 0 w 98"/>
                  <a:gd name="T1" fmla="*/ 34 h 68"/>
                  <a:gd name="T2" fmla="*/ 49 w 98"/>
                  <a:gd name="T3" fmla="*/ 64 h 68"/>
                  <a:gd name="T4" fmla="*/ 64 w 98"/>
                  <a:gd name="T5" fmla="*/ 68 h 68"/>
                  <a:gd name="T6" fmla="*/ 98 w 98"/>
                  <a:gd name="T7" fmla="*/ 34 h 68"/>
                  <a:gd name="T8" fmla="*/ 64 w 98"/>
                  <a:gd name="T9" fmla="*/ 0 h 68"/>
                  <a:gd name="T10" fmla="*/ 49 w 98"/>
                  <a:gd name="T11" fmla="*/ 4 h 68"/>
                  <a:gd name="T12" fmla="*/ 0 w 9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68">
                    <a:moveTo>
                      <a:pt x="0" y="34"/>
                    </a:moveTo>
                    <a:cubicBezTo>
                      <a:pt x="49" y="64"/>
                      <a:pt x="49" y="64"/>
                      <a:pt x="49" y="64"/>
                    </a:cubicBezTo>
                    <a:cubicBezTo>
                      <a:pt x="53" y="66"/>
                      <a:pt x="59" y="68"/>
                      <a:pt x="64" y="68"/>
                    </a:cubicBezTo>
                    <a:cubicBezTo>
                      <a:pt x="83" y="68"/>
                      <a:pt x="98" y="53"/>
                      <a:pt x="98" y="34"/>
                    </a:cubicBezTo>
                    <a:cubicBezTo>
                      <a:pt x="98" y="15"/>
                      <a:pt x="83" y="0"/>
                      <a:pt x="64" y="0"/>
                    </a:cubicBezTo>
                    <a:cubicBezTo>
                      <a:pt x="59" y="0"/>
                      <a:pt x="53" y="1"/>
                      <a:pt x="49" y="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>
                  <a:defRPr/>
                </a:pPr>
                <a:endParaRPr lang="zh-CN" altLang="en-US" sz="1350" dirty="0">
                  <a:solidFill>
                    <a:prstClr val="black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5319634" y="4099604"/>
              <a:ext cx="1361301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Calibri"/>
                  <a:ea typeface="微软雅黑" panose="020B0503020204020204" pitchFamily="34" charset="-122"/>
                </a:rPr>
                <a:t>增益比率分裂信息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41022" y="2880152"/>
            <a:ext cx="964685" cy="1379550"/>
            <a:chOff x="4376790" y="2177921"/>
            <a:chExt cx="1286247" cy="1839400"/>
          </a:xfrm>
        </p:grpSpPr>
        <p:grpSp>
          <p:nvGrpSpPr>
            <p:cNvPr id="37" name="组合 36"/>
            <p:cNvGrpSpPr/>
            <p:nvPr/>
          </p:nvGrpSpPr>
          <p:grpSpPr>
            <a:xfrm>
              <a:off x="4376790" y="2177921"/>
              <a:ext cx="1286247" cy="1839400"/>
              <a:chOff x="4376790" y="2177921"/>
              <a:chExt cx="1286247" cy="1839400"/>
            </a:xfrm>
          </p:grpSpPr>
          <p:sp>
            <p:nvSpPr>
              <p:cNvPr id="39" name="Freeform 123"/>
              <p:cNvSpPr/>
              <p:nvPr/>
            </p:nvSpPr>
            <p:spPr bwMode="auto">
              <a:xfrm>
                <a:off x="4376790" y="2177921"/>
                <a:ext cx="1286247" cy="1839400"/>
              </a:xfrm>
              <a:custGeom>
                <a:avLst/>
                <a:gdLst>
                  <a:gd name="T0" fmla="*/ 73 w 81"/>
                  <a:gd name="T1" fmla="*/ 53 h 116"/>
                  <a:gd name="T2" fmla="*/ 40 w 81"/>
                  <a:gd name="T3" fmla="*/ 0 h 116"/>
                  <a:gd name="T4" fmla="*/ 8 w 81"/>
                  <a:gd name="T5" fmla="*/ 53 h 116"/>
                  <a:gd name="T6" fmla="*/ 5 w 81"/>
                  <a:gd name="T7" fmla="*/ 58 h 116"/>
                  <a:gd name="T8" fmla="*/ 0 w 81"/>
                  <a:gd name="T9" fmla="*/ 76 h 116"/>
                  <a:gd name="T10" fmla="*/ 40 w 81"/>
                  <a:gd name="T11" fmla="*/ 116 h 116"/>
                  <a:gd name="T12" fmla="*/ 81 w 81"/>
                  <a:gd name="T13" fmla="*/ 76 h 116"/>
                  <a:gd name="T14" fmla="*/ 76 w 81"/>
                  <a:gd name="T15" fmla="*/ 58 h 116"/>
                  <a:gd name="T16" fmla="*/ 73 w 81"/>
                  <a:gd name="T17" fmla="*/ 5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116">
                    <a:moveTo>
                      <a:pt x="73" y="53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63"/>
                      <a:pt x="0" y="70"/>
                      <a:pt x="0" y="76"/>
                    </a:cubicBezTo>
                    <a:cubicBezTo>
                      <a:pt x="0" y="98"/>
                      <a:pt x="18" y="116"/>
                      <a:pt x="40" y="116"/>
                    </a:cubicBezTo>
                    <a:cubicBezTo>
                      <a:pt x="63" y="116"/>
                      <a:pt x="81" y="98"/>
                      <a:pt x="81" y="76"/>
                    </a:cubicBezTo>
                    <a:cubicBezTo>
                      <a:pt x="81" y="70"/>
                      <a:pt x="79" y="63"/>
                      <a:pt x="76" y="58"/>
                    </a:cubicBezTo>
                    <a:lnTo>
                      <a:pt x="73" y="53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>
                  <a:defRPr/>
                </a:pPr>
                <a:endParaRPr lang="zh-CN" altLang="en-US" sz="1350" dirty="0">
                  <a:solidFill>
                    <a:prstClr val="black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124"/>
              <p:cNvSpPr/>
              <p:nvPr/>
            </p:nvSpPr>
            <p:spPr bwMode="auto">
              <a:xfrm>
                <a:off x="4480089" y="2369334"/>
                <a:ext cx="1079648" cy="1552827"/>
              </a:xfrm>
              <a:custGeom>
                <a:avLst/>
                <a:gdLst>
                  <a:gd name="T0" fmla="*/ 34 w 68"/>
                  <a:gd name="T1" fmla="*/ 0 h 98"/>
                  <a:gd name="T2" fmla="*/ 4 w 68"/>
                  <a:gd name="T3" fmla="*/ 49 h 98"/>
                  <a:gd name="T4" fmla="*/ 0 w 68"/>
                  <a:gd name="T5" fmla="*/ 65 h 98"/>
                  <a:gd name="T6" fmla="*/ 34 w 68"/>
                  <a:gd name="T7" fmla="*/ 98 h 98"/>
                  <a:gd name="T8" fmla="*/ 68 w 68"/>
                  <a:gd name="T9" fmla="*/ 65 h 98"/>
                  <a:gd name="T10" fmla="*/ 64 w 68"/>
                  <a:gd name="T11" fmla="*/ 49 h 98"/>
                  <a:gd name="T12" fmla="*/ 34 w 68"/>
                  <a:gd name="T1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98">
                    <a:moveTo>
                      <a:pt x="34" y="0"/>
                    </a:moveTo>
                    <a:cubicBezTo>
                      <a:pt x="4" y="49"/>
                      <a:pt x="4" y="49"/>
                      <a:pt x="4" y="49"/>
                    </a:cubicBezTo>
                    <a:cubicBezTo>
                      <a:pt x="2" y="54"/>
                      <a:pt x="0" y="59"/>
                      <a:pt x="0" y="65"/>
                    </a:cubicBezTo>
                    <a:cubicBezTo>
                      <a:pt x="0" y="83"/>
                      <a:pt x="15" y="98"/>
                      <a:pt x="34" y="98"/>
                    </a:cubicBezTo>
                    <a:cubicBezTo>
                      <a:pt x="53" y="98"/>
                      <a:pt x="68" y="83"/>
                      <a:pt x="68" y="65"/>
                    </a:cubicBezTo>
                    <a:cubicBezTo>
                      <a:pt x="68" y="59"/>
                      <a:pt x="67" y="54"/>
                      <a:pt x="64" y="49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algn="ctr">
                  <a:defRPr/>
                </a:pPr>
                <a:endParaRPr lang="zh-CN" altLang="en-US" sz="1350" dirty="0">
                  <a:solidFill>
                    <a:prstClr val="black"/>
                  </a:solidFill>
                  <a:latin typeface="Calibri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4552479" y="2885056"/>
              <a:ext cx="934867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Calibri"/>
                  <a:ea typeface="微软雅黑" panose="020B0503020204020204" pitchFamily="34" charset="-122"/>
                </a:rPr>
                <a:t>启发式</a:t>
              </a:r>
            </a:p>
          </p:txBody>
        </p:sp>
      </p:grpSp>
      <p:sp>
        <p:nvSpPr>
          <p:cNvPr id="49" name="椭圆 48"/>
          <p:cNvSpPr/>
          <p:nvPr/>
        </p:nvSpPr>
        <p:spPr>
          <a:xfrm>
            <a:off x="775176" y="2741506"/>
            <a:ext cx="270000" cy="27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35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410606" y="4498340"/>
            <a:ext cx="270000" cy="27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35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 flipH="1">
            <a:off x="2548924" y="2740284"/>
            <a:ext cx="270000" cy="27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35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 flipH="1">
            <a:off x="724858" y="4455050"/>
            <a:ext cx="270000" cy="27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350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727F70F-BDFA-456A-881B-3D06F4C9E87C}"/>
              </a:ext>
            </a:extLst>
          </p:cNvPr>
          <p:cNvSpPr txBox="1"/>
          <p:nvPr/>
        </p:nvSpPr>
        <p:spPr>
          <a:xfrm>
            <a:off x="-38147" y="134271"/>
            <a:ext cx="3267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100" b="1" dirty="0">
                <a:solidFill>
                  <a:prstClr val="white"/>
                </a:solidFill>
                <a:effectLst>
                  <a:glow rad="228600">
                    <a:srgbClr val="5B9BD5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However…</a:t>
            </a:r>
            <a:endParaRPr lang="zh-CN" altLang="en-US" sz="2100" b="1" dirty="0">
              <a:solidFill>
                <a:prstClr val="white"/>
              </a:solidFill>
              <a:effectLst>
                <a:glow rad="228600">
                  <a:srgbClr val="5B9BD5">
                    <a:satMod val="175000"/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2" name="Picture 4" descr="âmachine learning  brain memeâçå¾çæç´¢ç»æ">
            <a:extLst>
              <a:ext uri="{FF2B5EF4-FFF2-40B4-BE49-F238E27FC236}">
                <a16:creationId xmlns:a16="http://schemas.microsoft.com/office/drawing/2014/main" id="{33C59723-FE1B-49A4-8532-4C9B6FA03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8" t="51773" r="48" b="25166"/>
          <a:stretch/>
        </p:blipFill>
        <p:spPr bwMode="auto">
          <a:xfrm>
            <a:off x="5083701" y="5276484"/>
            <a:ext cx="2348447" cy="15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382933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49" grpId="0" bldLvl="0" animBg="1"/>
      <p:bldP spid="50" grpId="0" bldLvl="0" animBg="1"/>
      <p:bldP spid="51" grpId="0" bldLvl="0" animBg="1"/>
      <p:bldP spid="5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8"/>
          <p:cNvGrpSpPr/>
          <p:nvPr/>
        </p:nvGrpSpPr>
        <p:grpSpPr>
          <a:xfrm>
            <a:off x="0" y="-1"/>
            <a:ext cx="5477522" cy="6960093"/>
            <a:chOff x="0" y="0"/>
            <a:chExt cx="8305800" cy="6858000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48387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" name="等腰三角形 2"/>
            <p:cNvSpPr/>
            <p:nvPr/>
          </p:nvSpPr>
          <p:spPr>
            <a:xfrm rot="5400000">
              <a:off x="3143250" y="1695450"/>
              <a:ext cx="6858000" cy="3467100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7" name="矩形 36"/>
          <p:cNvSpPr/>
          <p:nvPr/>
        </p:nvSpPr>
        <p:spPr>
          <a:xfrm>
            <a:off x="359261" y="1100985"/>
            <a:ext cx="2128044" cy="5071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CN" sz="2700" b="1" dirty="0">
                <a:latin typeface="Calibri" pitchFamily="34" charset="0"/>
                <a:cs typeface="Calibri" pitchFamily="34" charset="0"/>
              </a:rPr>
              <a:t>Our Change</a:t>
            </a:r>
            <a:endParaRPr lang="zh-CN" altLang="en-US" sz="27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46" y="2301228"/>
            <a:ext cx="2861295" cy="3380804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1540319" y="2969538"/>
            <a:ext cx="1408241" cy="190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7">
              <a:lnSpc>
                <a:spcPct val="130000"/>
              </a:lnSpc>
              <a:defRPr/>
            </a:pPr>
            <a:r>
              <a:rPr lang="en-US" altLang="zh-CN" sz="975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7200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✘</a:t>
            </a:r>
            <a:r>
              <a:rPr lang="en-US" altLang="zh-CN" sz="975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2"/>
          <a:stretch/>
        </p:blipFill>
        <p:spPr>
          <a:xfrm>
            <a:off x="4741636" y="1543581"/>
            <a:ext cx="4327937" cy="250463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213282" y="1843585"/>
            <a:ext cx="1408241" cy="190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7">
              <a:lnSpc>
                <a:spcPct val="130000"/>
              </a:lnSpc>
              <a:defRPr/>
            </a:pPr>
            <a:r>
              <a:rPr lang="en-US" altLang="zh-CN" sz="975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7200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✔</a:t>
            </a:r>
            <a:r>
              <a:rPr lang="en-US" altLang="zh-CN" sz="975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		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151679" y="1908812"/>
            <a:ext cx="19731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</a:t>
            </a:r>
            <a:endParaRPr lang="zh-CN" altLang="en-US" sz="2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80533" y="4257358"/>
            <a:ext cx="1973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957867"/>
      </p:ext>
    </p:extLst>
  </p:cSld>
  <p:clrMapOvr>
    <a:masterClrMapping/>
  </p:clrMapOvr>
  <p:transition spd="slow">
    <p:push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千图海量PPT模板www.58pic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700</Words>
  <Application>Microsoft Office PowerPoint</Application>
  <PresentationFormat>全屏显示(4:3)</PresentationFormat>
  <Paragraphs>164</Paragraphs>
  <Slides>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等线</vt:lpstr>
      <vt:lpstr>微软雅黑</vt:lpstr>
      <vt:lpstr>Algerian</vt:lpstr>
      <vt:lpstr>Arial</vt:lpstr>
      <vt:lpstr>Arial Black</vt:lpstr>
      <vt:lpstr>Blackadder ITC</vt:lpstr>
      <vt:lpstr>Calibri</vt:lpstr>
      <vt:lpstr>Calibri Light</vt:lpstr>
      <vt:lpstr>Cambria Math</vt:lpstr>
      <vt:lpstr>Century Gothic</vt:lpstr>
      <vt:lpstr>Helvetica</vt:lpstr>
      <vt:lpstr>Times New Roman</vt:lpstr>
      <vt:lpstr>包图主题2</vt:lpstr>
      <vt:lpstr>Office 主题​​</vt:lpstr>
      <vt:lpstr>千图海量PPT模板www.58pic.com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Shun Feng</cp:lastModifiedBy>
  <cp:revision>300</cp:revision>
  <dcterms:created xsi:type="dcterms:W3CDTF">2016-04-13T08:48:52Z</dcterms:created>
  <dcterms:modified xsi:type="dcterms:W3CDTF">2019-04-01T07:15:12Z</dcterms:modified>
</cp:coreProperties>
</file>